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98" r:id="rId11"/>
    <p:sldId id="268" r:id="rId12"/>
    <p:sldId id="270" r:id="rId13"/>
    <p:sldId id="271" r:id="rId14"/>
    <p:sldId id="273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FE6B-D5FC-4877-A22D-71342B5C168A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7633-3080-4660-A5EE-5C3B926A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Mobile is a relative term, todays humans can</a:t>
            </a:r>
            <a:r>
              <a:rPr lang="en-US" baseline="0" dirty="0" smtClean="0"/>
              <a:t> span the globe in a matter or hours, however this migration (mapped on the next slide) took thousands of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5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Qanat</a:t>
            </a:r>
            <a:r>
              <a:rPr lang="en-US" dirty="0" smtClean="0"/>
              <a:t> system: Persian Irrigation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Hammerstone</a:t>
            </a:r>
            <a:r>
              <a:rPr lang="en-US" dirty="0" smtClean="0"/>
              <a:t> and </a:t>
            </a:r>
            <a:r>
              <a:rPr lang="en-US" dirty="0" err="1" smtClean="0"/>
              <a:t>Handaxe</a:t>
            </a:r>
            <a:r>
              <a:rPr lang="en-US" dirty="0" smtClean="0"/>
              <a:t> to Bone Needles</a:t>
            </a:r>
            <a:r>
              <a:rPr lang="en-US" baseline="0" dirty="0" smtClean="0"/>
              <a:t> and Harpoons 120,000-12,000 Years ago…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3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Hammerstone</a:t>
            </a:r>
            <a:r>
              <a:rPr lang="en-US" dirty="0" smtClean="0"/>
              <a:t> and </a:t>
            </a:r>
            <a:r>
              <a:rPr lang="en-US" dirty="0" err="1" smtClean="0"/>
              <a:t>Handaxe</a:t>
            </a:r>
            <a:r>
              <a:rPr lang="en-US" dirty="0" smtClean="0"/>
              <a:t> to Bone Needles</a:t>
            </a:r>
            <a:r>
              <a:rPr lang="en-US" baseline="0" dirty="0" smtClean="0"/>
              <a:t> and Harpoons 120,000-12,000 Years ago…</a:t>
            </a:r>
            <a:endParaRPr lang="en-US" dirty="0" smtClean="0"/>
          </a:p>
          <a:p>
            <a:r>
              <a:rPr lang="en-US" dirty="0" smtClean="0"/>
              <a:t>Cave art from </a:t>
            </a:r>
            <a:r>
              <a:rPr lang="en-US" dirty="0" err="1" smtClean="0"/>
              <a:t>Paleolithic</a:t>
            </a:r>
            <a:r>
              <a:rPr lang="en-US" dirty="0" smtClean="0"/>
              <a:t>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should be getting the bold words out of their textbook readings.  I also like to define Afro-Eurasia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like to talk</a:t>
            </a:r>
            <a:r>
              <a:rPr lang="en-US" baseline="0" dirty="0" smtClean="0"/>
              <a:t> the technological innovations through with the students.  What do each of these technologies allow humans to do?</a:t>
            </a:r>
          </a:p>
          <a:p>
            <a:r>
              <a:rPr lang="en-US" baseline="0" dirty="0" smtClean="0"/>
              <a:t>Pottery: Store grains, water, agricultural products (including alcohol)</a:t>
            </a:r>
          </a:p>
          <a:p>
            <a:r>
              <a:rPr lang="en-US" baseline="0" dirty="0" smtClean="0"/>
              <a:t>Plows: Allows for larger croup yields and easier tilling of the soil</a:t>
            </a:r>
          </a:p>
          <a:p>
            <a:r>
              <a:rPr lang="en-US" baseline="0" dirty="0" smtClean="0"/>
              <a:t>Woven Textiles: Live in different climates, use for sheep, Specialization of Labor</a:t>
            </a:r>
          </a:p>
          <a:p>
            <a:r>
              <a:rPr lang="en-US" baseline="0" dirty="0" smtClean="0"/>
              <a:t>Metallurgy: Working with metal (all the toolkit tools now made with iron rather than stone/bone)</a:t>
            </a:r>
          </a:p>
          <a:p>
            <a:r>
              <a:rPr lang="en-US" baseline="0" dirty="0" smtClean="0"/>
              <a:t>Wheels: Faster and easier transportation of heavy loads.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try to juxtapose the kinship groups of hunters and gatherers with the far more developed state systems that develop.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difference between record keeping and writing.  Especially in L.A., Africa, and Initially India</a:t>
            </a:r>
          </a:p>
          <a:p>
            <a:r>
              <a:rPr lang="en-US" baseline="0" dirty="0" smtClean="0"/>
              <a:t>Archeological and in many cases recorded evidence suggests strong trade ties between </a:t>
            </a:r>
            <a:r>
              <a:rPr lang="en-US" baseline="0" dirty="0" err="1" smtClean="0"/>
              <a:t>Egyt</a:t>
            </a:r>
            <a:r>
              <a:rPr lang="en-US" baseline="0" dirty="0" smtClean="0"/>
              <a:t> and Nubia as well as Mesopotamia and the Indus R.V.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1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need to know these routes and study them from their textbooks!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Yokes allow for better</a:t>
            </a:r>
            <a:r>
              <a:rPr lang="en-US" baseline="0" dirty="0" smtClean="0"/>
              <a:t> plowing and less farm labor</a:t>
            </a:r>
          </a:p>
          <a:p>
            <a:r>
              <a:rPr lang="en-US" baseline="0" dirty="0" smtClean="0"/>
              <a:t>Saddles provide comfort and stability</a:t>
            </a:r>
          </a:p>
          <a:p>
            <a:r>
              <a:rPr lang="en-US" baseline="0" dirty="0" smtClean="0"/>
              <a:t>Stirrups allow for stability and weapon use on horseback (allows less athletic to be </a:t>
            </a:r>
            <a:r>
              <a:rPr lang="en-US" baseline="0" smtClean="0"/>
              <a:t>more effective)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73ED17-5B26-4E95-BA69-CAE4EBAB142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90811E-3678-4356-8CE3-473AEE6F37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A.P. World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1: Through 600 C.E.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 #1: </a:t>
            </a:r>
            <a:r>
              <a:rPr lang="en-US" b="1" dirty="0"/>
              <a:t>The Development and Codification of Religious and Cultural </a:t>
            </a:r>
            <a:r>
              <a:rPr lang="en-US" b="1" dirty="0" smtClean="0"/>
              <a:t>Traditions.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Concept #2: </a:t>
            </a:r>
            <a:r>
              <a:rPr lang="en-US" b="1" dirty="0"/>
              <a:t>The Development of States and Empires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Key Concept #3: </a:t>
            </a:r>
            <a:r>
              <a:rPr lang="en-US" b="1" dirty="0"/>
              <a:t>Emergence of </a:t>
            </a:r>
            <a:r>
              <a:rPr lang="en-US" b="1" dirty="0" smtClean="0"/>
              <a:t>Trans-regional </a:t>
            </a:r>
            <a:r>
              <a:rPr lang="en-US" b="1" dirty="0"/>
              <a:t>Networks of Communication and </a:t>
            </a:r>
            <a:r>
              <a:rPr lang="en-US" b="1" dirty="0" smtClean="0"/>
              <a:t>Exchange.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 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57401"/>
            <a:ext cx="777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Codification</a:t>
            </a:r>
            <a:r>
              <a:rPr lang="en-US" dirty="0" smtClean="0"/>
              <a:t>s </a:t>
            </a:r>
            <a:r>
              <a:rPr lang="en-US" dirty="0"/>
              <a:t>and further developments of existing religious traditions provided a bond among the people and an </a:t>
            </a:r>
            <a:r>
              <a:rPr lang="en-US" dirty="0" smtClean="0"/>
              <a:t>ethical </a:t>
            </a:r>
            <a:r>
              <a:rPr lang="en-US" dirty="0"/>
              <a:t>code to live </a:t>
            </a:r>
            <a:r>
              <a:rPr lang="en-US" dirty="0" smtClean="0"/>
              <a:t>by:</a:t>
            </a:r>
          </a:p>
          <a:p>
            <a:endParaRPr lang="en-US" dirty="0"/>
          </a:p>
          <a:p>
            <a:r>
              <a:rPr lang="en-US" b="1" dirty="0"/>
              <a:t>Codified</a:t>
            </a:r>
            <a:r>
              <a:rPr lang="en-US" dirty="0"/>
              <a:t> implies that the beliefs, morals, and rituals of a particular religion are recorded in a </a:t>
            </a:r>
            <a:r>
              <a:rPr lang="en-US" u="sng" dirty="0"/>
              <a:t>written</a:t>
            </a:r>
            <a:r>
              <a:rPr lang="en-US" dirty="0"/>
              <a:t> document(s).</a:t>
            </a:r>
          </a:p>
          <a:p>
            <a:pPr lvl="1"/>
            <a:r>
              <a:rPr lang="en-US" u="sng" dirty="0"/>
              <a:t>Judaism</a:t>
            </a:r>
            <a:r>
              <a:rPr lang="en-US" dirty="0"/>
              <a:t> (Hebrews) have the </a:t>
            </a:r>
            <a:r>
              <a:rPr lang="en-US" dirty="0" err="1"/>
              <a:t>Tanakh</a:t>
            </a:r>
            <a:r>
              <a:rPr lang="en-US" dirty="0"/>
              <a:t> (Bible), Talmud, and other texts such as the Dead Sea Scrolls.</a:t>
            </a:r>
          </a:p>
          <a:p>
            <a:pPr lvl="1"/>
            <a:r>
              <a:rPr lang="en-US" u="sng" dirty="0"/>
              <a:t>Hinduism</a:t>
            </a:r>
            <a:r>
              <a:rPr lang="en-US" dirty="0"/>
              <a:t> have two basic types of sacred text </a:t>
            </a:r>
            <a:r>
              <a:rPr lang="en-US" dirty="0" err="1"/>
              <a:t>Shruti</a:t>
            </a:r>
            <a:r>
              <a:rPr lang="en-US" dirty="0"/>
              <a:t> (That which is revealed) and </a:t>
            </a:r>
            <a:r>
              <a:rPr lang="en-US" dirty="0" err="1"/>
              <a:t>Smriti</a:t>
            </a:r>
            <a:r>
              <a:rPr lang="en-US" dirty="0"/>
              <a:t> (That which is learned).</a:t>
            </a:r>
          </a:p>
          <a:p>
            <a:pPr lvl="2"/>
            <a:r>
              <a:rPr lang="en-US" dirty="0"/>
              <a:t>The Four Vedas are </a:t>
            </a:r>
            <a:r>
              <a:rPr lang="en-US" dirty="0" err="1"/>
              <a:t>Shruti</a:t>
            </a:r>
            <a:r>
              <a:rPr lang="en-US" dirty="0"/>
              <a:t>, written in </a:t>
            </a:r>
            <a:r>
              <a:rPr lang="en-US" dirty="0" err="1"/>
              <a:t>sanskrit</a:t>
            </a:r>
            <a:r>
              <a:rPr lang="en-US" dirty="0"/>
              <a:t> and the first was written between 1500-1100B.C.E.</a:t>
            </a:r>
          </a:p>
          <a:p>
            <a:pPr lvl="2"/>
            <a:r>
              <a:rPr lang="en-US" dirty="0"/>
              <a:t>Later writings are considered </a:t>
            </a:r>
            <a:r>
              <a:rPr lang="en-US" dirty="0" err="1"/>
              <a:t>Smriti</a:t>
            </a:r>
            <a:r>
              <a:rPr lang="en-US" dirty="0"/>
              <a:t> and some have been written as late as 1400 C.E.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/>
              <a:t>Key Concept 2.1</a:t>
            </a:r>
            <a:br>
              <a:rPr lang="en-US" dirty="0"/>
            </a:br>
            <a:r>
              <a:rPr lang="en-US" sz="2400" dirty="0"/>
              <a:t>The Development and Codification of Religious and Cultural Traditions.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69" y="1981200"/>
            <a:ext cx="722687" cy="8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09" y="2895600"/>
            <a:ext cx="1223009" cy="166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16" y="5715000"/>
            <a:ext cx="1506196" cy="100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24" y="4800600"/>
            <a:ext cx="814980" cy="8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Judaism (Monotheistic) was developed with the codification of the Hebrew Scriptures, which also reflected the influence of Mesopotamian cultural and legal traditions.</a:t>
            </a:r>
          </a:p>
          <a:p>
            <a:pPr lvl="1"/>
            <a:r>
              <a:rPr lang="en-US" dirty="0"/>
              <a:t>Abraham was a citizen of Ur (Sumerian) before traveling to the Levant (Promised Land).</a:t>
            </a:r>
          </a:p>
          <a:p>
            <a:pPr lvl="1"/>
            <a:r>
              <a:rPr lang="en-US" dirty="0"/>
              <a:t>Rules and Laws written out in the Hebrew Scriptures similar to the Code of Hammurabi.</a:t>
            </a:r>
          </a:p>
          <a:p>
            <a:pPr lvl="1"/>
            <a:r>
              <a:rPr lang="en-US" dirty="0"/>
              <a:t>Themes from the Epic of Gilgamesh and other myths and legends of Mesopotamia can be found in the Hebrew Scriptures (and consequently the Christian Bible).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Assyrian (8</a:t>
            </a:r>
            <a:r>
              <a:rPr lang="en-US" baseline="30000" dirty="0"/>
              <a:t>th</a:t>
            </a:r>
            <a:r>
              <a:rPr lang="en-US" dirty="0"/>
              <a:t> Century BCE), Babylonian (5</a:t>
            </a:r>
            <a:r>
              <a:rPr lang="en-US" baseline="30000" dirty="0"/>
              <a:t>th</a:t>
            </a:r>
            <a:r>
              <a:rPr lang="en-US" dirty="0"/>
              <a:t> Century BCE), and Romans (1</a:t>
            </a:r>
            <a:r>
              <a:rPr lang="en-US" baseline="30000" dirty="0"/>
              <a:t>st</a:t>
            </a:r>
            <a:r>
              <a:rPr lang="en-US" dirty="0"/>
              <a:t> Century BCE-3</a:t>
            </a:r>
            <a:r>
              <a:rPr lang="en-US" baseline="30000" dirty="0"/>
              <a:t>rd</a:t>
            </a:r>
            <a:r>
              <a:rPr lang="en-US" dirty="0"/>
              <a:t> Century CE) conquered various Jewish states at different points in time.  </a:t>
            </a:r>
          </a:p>
          <a:p>
            <a:pPr lvl="1"/>
            <a:r>
              <a:rPr lang="en-US" dirty="0"/>
              <a:t>These conquests contributed to the growth of Jewish </a:t>
            </a:r>
            <a:r>
              <a:rPr lang="en-US" b="1" dirty="0" err="1"/>
              <a:t>diasporic</a:t>
            </a:r>
            <a:r>
              <a:rPr lang="en-US" dirty="0"/>
              <a:t> </a:t>
            </a:r>
            <a:r>
              <a:rPr lang="en-US" b="1" dirty="0"/>
              <a:t>communities</a:t>
            </a:r>
            <a:r>
              <a:rPr lang="en-US" dirty="0"/>
              <a:t> around the Mediterranean and Middle East.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248347"/>
            <a:ext cx="9143999" cy="4609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core beliefs outlined in the Sanskrit scriptures formed the basis of the Vedic religions-later known as Hinduism.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Vedic teachings contributed to the development of the social and political roles of a </a:t>
            </a:r>
            <a:r>
              <a:rPr lang="en-US" b="1" dirty="0"/>
              <a:t>caste system.</a:t>
            </a:r>
          </a:p>
          <a:p>
            <a:pPr lvl="1"/>
            <a:r>
              <a:rPr lang="en-US" dirty="0"/>
              <a:t>The importance of multiple manifestations of Brahma to promote teachings about reincarnation.</a:t>
            </a:r>
          </a:p>
          <a:p>
            <a:endParaRPr lang="en-US" dirty="0" smtClean="0"/>
          </a:p>
          <a:p>
            <a:r>
              <a:rPr lang="en-US" dirty="0" smtClean="0"/>
              <a:t>Concepts </a:t>
            </a:r>
            <a:r>
              <a:rPr lang="en-US" dirty="0"/>
              <a:t>of</a:t>
            </a:r>
            <a:r>
              <a:rPr lang="en-US" b="1" dirty="0"/>
              <a:t> Karma, Dharma, </a:t>
            </a:r>
            <a:r>
              <a:rPr lang="en-US" dirty="0"/>
              <a:t>and</a:t>
            </a:r>
            <a:r>
              <a:rPr lang="en-US" b="1" dirty="0"/>
              <a:t> Moksha</a:t>
            </a:r>
          </a:p>
          <a:p>
            <a:pPr lvl="1"/>
            <a:r>
              <a:rPr lang="en-US" dirty="0"/>
              <a:t>Moral Law of Cause and Effect</a:t>
            </a:r>
          </a:p>
          <a:p>
            <a:pPr lvl="1"/>
            <a:r>
              <a:rPr lang="en-US" dirty="0"/>
              <a:t>The Right Way of Living</a:t>
            </a:r>
          </a:p>
          <a:p>
            <a:pPr lvl="1"/>
            <a:r>
              <a:rPr lang="en-US" dirty="0"/>
              <a:t>Release from the cycle of death and rebirth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981200"/>
            <a:ext cx="4489704" cy="487680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Polytheistic</a:t>
            </a:r>
            <a:r>
              <a:rPr lang="en-US" dirty="0"/>
              <a:t> (Multiple Gods)</a:t>
            </a:r>
          </a:p>
          <a:p>
            <a:pPr lvl="1"/>
            <a:r>
              <a:rPr lang="en-US" b="1" dirty="0"/>
              <a:t>Ganesh</a:t>
            </a:r>
            <a:r>
              <a:rPr lang="en-US" dirty="0"/>
              <a:t> (center) remover of obstacles, patron of art/science, god of intellect and wisdom.</a:t>
            </a:r>
          </a:p>
          <a:p>
            <a:pPr lvl="1"/>
            <a:r>
              <a:rPr lang="en-US" b="1" dirty="0"/>
              <a:t>Shiva</a:t>
            </a:r>
            <a:r>
              <a:rPr lang="en-US" dirty="0"/>
              <a:t> (top left) The Destroyer/Transformer, both fearsome and benevolent.</a:t>
            </a:r>
          </a:p>
          <a:p>
            <a:pPr lvl="1"/>
            <a:r>
              <a:rPr lang="en-US" b="1" dirty="0"/>
              <a:t>Vishnu</a:t>
            </a:r>
            <a:r>
              <a:rPr lang="en-US" dirty="0"/>
              <a:t> (bottom left) The Preserver.</a:t>
            </a:r>
          </a:p>
          <a:p>
            <a:pPr lvl="1"/>
            <a:r>
              <a:rPr lang="en-US" b="1" dirty="0"/>
              <a:t>Devi</a:t>
            </a:r>
            <a:r>
              <a:rPr lang="en-US" dirty="0"/>
              <a:t> (top right) Goddess of balance.</a:t>
            </a:r>
          </a:p>
          <a:p>
            <a:pPr lvl="1"/>
            <a:r>
              <a:rPr lang="en-US" b="1" dirty="0"/>
              <a:t>Surya</a:t>
            </a:r>
            <a:r>
              <a:rPr lang="en-US" dirty="0"/>
              <a:t> (bottom right) Sun God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41312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belief systems and cultural traditions emerged and spread, often asserting universal </a:t>
            </a:r>
            <a:r>
              <a:rPr lang="en-US" dirty="0" smtClean="0"/>
              <a:t>truths:</a:t>
            </a:r>
          </a:p>
          <a:p>
            <a:pPr lvl="1"/>
            <a:r>
              <a:rPr lang="en-US" u="sng" dirty="0"/>
              <a:t>Buddhism</a:t>
            </a:r>
            <a:r>
              <a:rPr lang="en-US" dirty="0"/>
              <a:t>: began as a reaction to the Vedic beliefs and rituals (Early Hinduism). Concepts of desire, suffering, and enlightenment.</a:t>
            </a:r>
          </a:p>
          <a:p>
            <a:pPr lvl="1"/>
            <a:r>
              <a:rPr lang="en-US" u="sng" dirty="0"/>
              <a:t>Confucianism</a:t>
            </a:r>
            <a:r>
              <a:rPr lang="en-US" dirty="0"/>
              <a:t>: Originating from the writings of Confucius that promoted social harmony by outlining the rituals and proper social relationships.</a:t>
            </a:r>
          </a:p>
          <a:p>
            <a:pPr lvl="1"/>
            <a:r>
              <a:rPr lang="en-US" u="sng" dirty="0"/>
              <a:t>Daoism</a:t>
            </a:r>
            <a:r>
              <a:rPr lang="en-US" dirty="0"/>
              <a:t>: Another set of writings influencing indirectly the Chinese political system and directly influence Chinese culture.</a:t>
            </a:r>
          </a:p>
          <a:p>
            <a:pPr lvl="1"/>
            <a:r>
              <a:rPr lang="en-US" u="sng" dirty="0"/>
              <a:t>Christianity</a:t>
            </a:r>
            <a:r>
              <a:rPr lang="en-US" dirty="0"/>
              <a:t>: Based on the core teachings and belief in the divinity of Jesus of Nazareth.  Written by his disciples and drawing from Judaism.</a:t>
            </a:r>
          </a:p>
          <a:p>
            <a:pPr lvl="1"/>
            <a:r>
              <a:rPr lang="en-US" u="sng" dirty="0"/>
              <a:t>Greco-Roman Philosophy</a:t>
            </a:r>
            <a:r>
              <a:rPr lang="en-US" dirty="0"/>
              <a:t>: These philosophical and scientific writings emphasize logic, empirical observation, and the nature of political power and hierarchy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248347"/>
            <a:ext cx="7391398" cy="4609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Belief systems affected gender roles. Buddhism and Christianity encouraged </a:t>
            </a:r>
            <a:r>
              <a:rPr lang="en-US" b="1" dirty="0"/>
              <a:t>monastic life</a:t>
            </a:r>
            <a:r>
              <a:rPr lang="en-US" dirty="0"/>
              <a:t> and Confucianism emphasized </a:t>
            </a:r>
            <a:r>
              <a:rPr lang="en-US" b="1" dirty="0"/>
              <a:t>filial piety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Shamanism</a:t>
            </a:r>
            <a:r>
              <a:rPr lang="en-US" dirty="0"/>
              <a:t> and </a:t>
            </a:r>
            <a:r>
              <a:rPr lang="en-US" b="1" dirty="0"/>
              <a:t>Animism</a:t>
            </a:r>
            <a:r>
              <a:rPr lang="en-US" dirty="0"/>
              <a:t> continued to shape the lives of people within and outside of core civilizations because of their daily reliance on the natural world.</a:t>
            </a:r>
          </a:p>
          <a:p>
            <a:endParaRPr lang="en-US" dirty="0"/>
          </a:p>
          <a:p>
            <a:r>
              <a:rPr lang="en-US" dirty="0"/>
              <a:t>Ancestor </a:t>
            </a:r>
            <a:r>
              <a:rPr lang="en-US" b="1" dirty="0"/>
              <a:t>veneration</a:t>
            </a:r>
            <a:r>
              <a:rPr lang="en-US" dirty="0"/>
              <a:t> persisted in many regions.</a:t>
            </a:r>
          </a:p>
          <a:p>
            <a:pPr lvl="1"/>
            <a:r>
              <a:rPr lang="en-US" dirty="0"/>
              <a:t>Africa</a:t>
            </a:r>
          </a:p>
          <a:p>
            <a:pPr lvl="1"/>
            <a:r>
              <a:rPr lang="en-US" dirty="0"/>
              <a:t>The Mediterranean Region</a:t>
            </a:r>
          </a:p>
          <a:p>
            <a:pPr lvl="1"/>
            <a:r>
              <a:rPr lang="en-US" dirty="0"/>
              <a:t>East Asia</a:t>
            </a:r>
          </a:p>
          <a:p>
            <a:pPr lvl="1"/>
            <a:r>
              <a:rPr lang="en-US" dirty="0"/>
              <a:t>The Andean Areas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371600"/>
            <a:ext cx="1685925" cy="22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53" y="3657600"/>
            <a:ext cx="163721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4" y="5257800"/>
            <a:ext cx="2162952" cy="14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30873"/>
            <a:ext cx="6476999" cy="4827128"/>
          </a:xfrm>
        </p:spPr>
        <p:txBody>
          <a:bodyPr/>
          <a:lstStyle/>
          <a:p>
            <a:r>
              <a:rPr lang="en-US" dirty="0"/>
              <a:t>Artistic Expressions, including literature and drama, architecture, and sculpture, show distinctive cultural developments.</a:t>
            </a:r>
          </a:p>
          <a:p>
            <a:pPr lvl="1"/>
            <a:r>
              <a:rPr lang="en-US" dirty="0"/>
              <a:t>Literature and drama acquired distinctive forms that influenced artistic developments in neighboring regions and in later time periods.</a:t>
            </a:r>
          </a:p>
          <a:p>
            <a:pPr lvl="2"/>
            <a:r>
              <a:rPr lang="en-US" dirty="0"/>
              <a:t>Greek Plays</a:t>
            </a:r>
            <a:endParaRPr lang="en-US" sz="3200" dirty="0"/>
          </a:p>
          <a:p>
            <a:pPr lvl="2"/>
            <a:r>
              <a:rPr lang="en-US" dirty="0"/>
              <a:t>Indian Epics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30872"/>
            <a:ext cx="2514600" cy="46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1371600" cy="21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1928"/>
            <a:ext cx="132307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21545" y="457200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25307"/>
            <a:ext cx="6019799" cy="4832694"/>
          </a:xfrm>
        </p:spPr>
        <p:txBody>
          <a:bodyPr>
            <a:normAutofit/>
          </a:bodyPr>
          <a:lstStyle/>
          <a:p>
            <a:r>
              <a:rPr lang="en-US" dirty="0"/>
              <a:t>Distinctive architectural styles developed in many regions in this period.</a:t>
            </a:r>
          </a:p>
          <a:p>
            <a:pPr lvl="1"/>
            <a:r>
              <a:rPr lang="en-US" dirty="0"/>
              <a:t>India (Temples)</a:t>
            </a:r>
          </a:p>
          <a:p>
            <a:pPr lvl="1"/>
            <a:r>
              <a:rPr lang="en-US" dirty="0"/>
              <a:t>Greece (Temples)</a:t>
            </a:r>
          </a:p>
          <a:p>
            <a:pPr lvl="1"/>
            <a:r>
              <a:rPr lang="en-US" dirty="0"/>
              <a:t>The Roman Empire </a:t>
            </a:r>
          </a:p>
          <a:p>
            <a:pPr lvl="1"/>
            <a:r>
              <a:rPr lang="en-US" dirty="0"/>
              <a:t>Mesoamerica (Pyramids)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convergence of Greco-Roman culture and Buddhist beliefs affected the development of unique sculptural developments.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rgbClr val="895D1D"/>
                </a:solidFill>
              </a:rPr>
              <a:t>Key Concept 2.1</a:t>
            </a:r>
            <a:br>
              <a:rPr lang="en-US" dirty="0">
                <a:solidFill>
                  <a:srgbClr val="895D1D"/>
                </a:solidFill>
              </a:rPr>
            </a:br>
            <a:r>
              <a:rPr lang="en-US" sz="2400" dirty="0">
                <a:solidFill>
                  <a:srgbClr val="895D1D"/>
                </a:solidFill>
              </a:rPr>
              <a:t>The Development and Codification of Religious and Cultural Traditions.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74064"/>
            <a:ext cx="2947987" cy="170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6" y="3083582"/>
            <a:ext cx="3037591" cy="17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6" y="5065910"/>
            <a:ext cx="3037591" cy="1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 #1: </a:t>
            </a:r>
            <a:r>
              <a:rPr lang="en-US" b="1" dirty="0"/>
              <a:t>Big Geography and the Peopling of the Earth.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Concept #2: </a:t>
            </a:r>
            <a:r>
              <a:rPr lang="en-US" b="1" dirty="0"/>
              <a:t>The Neolithic Revolution and Early Agricultural Societies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Key Concept #3: </a:t>
            </a:r>
            <a:r>
              <a:rPr lang="en-US" b="1" dirty="0"/>
              <a:t>The Development and Interaction of Early Agricultural, Pastoral, and Urban Societies.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1 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1"/>
            <a:ext cx="9143999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number and size of key states and empires grew dramatically by imposing political unity on areas where previously there had been competing states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 smtClean="0"/>
              <a:t>Must Know Examples:</a:t>
            </a:r>
          </a:p>
          <a:p>
            <a:pPr lvl="1"/>
            <a:r>
              <a:rPr lang="en-US" dirty="0" smtClean="0"/>
              <a:t>Persian Empire 550-330 BCE</a:t>
            </a:r>
          </a:p>
          <a:p>
            <a:pPr lvl="1"/>
            <a:r>
              <a:rPr lang="en-US" dirty="0"/>
              <a:t>Qin 221-206 BCE </a:t>
            </a:r>
            <a:endParaRPr lang="en-US" dirty="0" smtClean="0"/>
          </a:p>
          <a:p>
            <a:pPr lvl="1"/>
            <a:r>
              <a:rPr lang="en-US" dirty="0" smtClean="0"/>
              <a:t>Han 206 BCE - 220 CE</a:t>
            </a:r>
          </a:p>
          <a:p>
            <a:pPr lvl="1"/>
            <a:r>
              <a:rPr lang="en-US" dirty="0" err="1" smtClean="0"/>
              <a:t>Maurya</a:t>
            </a:r>
            <a:r>
              <a:rPr lang="en-US" dirty="0"/>
              <a:t> 322-163 BCE </a:t>
            </a:r>
            <a:endParaRPr lang="en-US" dirty="0" smtClean="0"/>
          </a:p>
          <a:p>
            <a:pPr lvl="1"/>
            <a:r>
              <a:rPr lang="en-US" dirty="0" smtClean="0"/>
              <a:t>Gupta  320-550 CE</a:t>
            </a:r>
          </a:p>
          <a:p>
            <a:pPr lvl="1"/>
            <a:r>
              <a:rPr lang="en-US" dirty="0" smtClean="0"/>
              <a:t>Phoenicia, </a:t>
            </a:r>
            <a:r>
              <a:rPr lang="en-US" dirty="0"/>
              <a:t>1500-539 BCE</a:t>
            </a:r>
            <a:endParaRPr lang="en-US" dirty="0" smtClean="0"/>
          </a:p>
          <a:p>
            <a:pPr lvl="1"/>
            <a:r>
              <a:rPr lang="en-US" dirty="0" smtClean="0"/>
              <a:t>Greece (x2), </a:t>
            </a:r>
            <a:r>
              <a:rPr lang="en-US" dirty="0"/>
              <a:t>Ancient: 5</a:t>
            </a:r>
            <a:r>
              <a:rPr lang="en-US" baseline="30000" dirty="0"/>
              <a:t>th</a:t>
            </a:r>
            <a:r>
              <a:rPr lang="en-US" dirty="0"/>
              <a:t>/4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dirty="0" smtClean="0"/>
              <a:t>BCE &amp; </a:t>
            </a:r>
            <a:r>
              <a:rPr lang="en-US" dirty="0"/>
              <a:t>Hellenistic: 323 BCE</a:t>
            </a:r>
            <a:endParaRPr lang="en-US" dirty="0" smtClean="0"/>
          </a:p>
          <a:p>
            <a:pPr lvl="1"/>
            <a:r>
              <a:rPr lang="en-US" dirty="0" smtClean="0"/>
              <a:t>Rome 27 BCE – 1453 CE (Republic 509-27 BCE)</a:t>
            </a:r>
          </a:p>
          <a:p>
            <a:pPr lvl="1"/>
            <a:r>
              <a:rPr lang="en-US" dirty="0"/>
              <a:t>Teotihuacan 200 BCE–700 CE </a:t>
            </a:r>
            <a:endParaRPr lang="en-US" dirty="0" smtClean="0"/>
          </a:p>
          <a:p>
            <a:pPr lvl="1"/>
            <a:r>
              <a:rPr lang="en-US" dirty="0" smtClean="0"/>
              <a:t>Maya &amp; 200 BCE–900 CE</a:t>
            </a:r>
          </a:p>
          <a:p>
            <a:pPr lvl="1"/>
            <a:r>
              <a:rPr lang="en-US" dirty="0" err="1" smtClean="0"/>
              <a:t>Moche</a:t>
            </a:r>
            <a:r>
              <a:rPr lang="en-US" dirty="0" smtClean="0"/>
              <a:t> 1-800 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Key Concept 2.2</a:t>
            </a:r>
            <a:br>
              <a:rPr lang="en-US" sz="4400" dirty="0" smtClean="0"/>
            </a:br>
            <a:r>
              <a:rPr lang="en-US" sz="3200" dirty="0" smtClean="0"/>
              <a:t>The </a:t>
            </a:r>
            <a:r>
              <a:rPr lang="en-US" sz="3200" dirty="0"/>
              <a:t>Development of States and Empires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9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57400"/>
            <a:ext cx="9143999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Empires and states developed new techniques of imperial administration based, in part, on the success of earlier political forms.</a:t>
            </a:r>
          </a:p>
          <a:p>
            <a:pPr lvl="1"/>
            <a:r>
              <a:rPr lang="en-US" dirty="0"/>
              <a:t>Organization of Subjects: </a:t>
            </a:r>
          </a:p>
          <a:p>
            <a:pPr lvl="2"/>
            <a:r>
              <a:rPr lang="en-US" dirty="0"/>
              <a:t>Creation of regional administrative regions within empires. Some of these are highly centralized while others rely on elaborate legal systems and bureaucracies.</a:t>
            </a:r>
          </a:p>
          <a:p>
            <a:endParaRPr lang="en-US" dirty="0" smtClean="0"/>
          </a:p>
          <a:p>
            <a:r>
              <a:rPr lang="en-US" dirty="0" smtClean="0"/>
              <a:t>Imperial </a:t>
            </a:r>
            <a:r>
              <a:rPr lang="en-US" dirty="0"/>
              <a:t>governments projected military power over larger areas using a variety of techniques.</a:t>
            </a:r>
          </a:p>
          <a:p>
            <a:pPr lvl="1"/>
            <a:r>
              <a:rPr lang="en-US" dirty="0"/>
              <a:t>Diplomacy</a:t>
            </a:r>
          </a:p>
          <a:p>
            <a:pPr lvl="1"/>
            <a:r>
              <a:rPr lang="en-US" dirty="0"/>
              <a:t>Developing Supply Lines</a:t>
            </a:r>
          </a:p>
          <a:p>
            <a:pPr lvl="1"/>
            <a:r>
              <a:rPr lang="en-US" dirty="0"/>
              <a:t>Building Fortifications, Defensive Walls, and Roads</a:t>
            </a:r>
          </a:p>
          <a:p>
            <a:pPr lvl="1"/>
            <a:r>
              <a:rPr lang="en-US" dirty="0"/>
              <a:t>Drawing new groups of military officers and soldiers from the local populations or conquered peoples.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Key Concept 2.2</a:t>
            </a:r>
            <a:br>
              <a:rPr lang="en-US" sz="4400" dirty="0" smtClean="0"/>
            </a:br>
            <a:r>
              <a:rPr lang="en-US" sz="3200" dirty="0" smtClean="0"/>
              <a:t>The </a:t>
            </a:r>
            <a:r>
              <a:rPr lang="en-US" sz="3200" dirty="0"/>
              <a:t>Development of States and Empires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2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Much of the success of the empires rested on their promotion of trade and economic integration by building and maintaining roads and issuing currencies.</a:t>
            </a:r>
          </a:p>
          <a:p>
            <a:endParaRPr lang="en-US" dirty="0"/>
          </a:p>
          <a:p>
            <a:r>
              <a:rPr lang="en-US" dirty="0"/>
              <a:t>Cities served as centers of trade, public performance of religious rituals, and political administration for states and empires.</a:t>
            </a:r>
          </a:p>
          <a:p>
            <a:endParaRPr lang="en-US" dirty="0"/>
          </a:p>
          <a:p>
            <a:r>
              <a:rPr lang="en-US" dirty="0"/>
              <a:t>Imperial societies relied on a range of methods to maintain the production of food and provide rewards for the loyalty of the elites.</a:t>
            </a:r>
          </a:p>
          <a:p>
            <a:pPr lvl="1"/>
            <a:r>
              <a:rPr lang="en-US" dirty="0" err="1"/>
              <a:t>Corvee</a:t>
            </a:r>
            <a:r>
              <a:rPr lang="en-US" dirty="0"/>
              <a:t> (forced labor system)</a:t>
            </a:r>
          </a:p>
          <a:p>
            <a:pPr lvl="1"/>
            <a:r>
              <a:rPr lang="en-US" dirty="0"/>
              <a:t>Slavery</a:t>
            </a:r>
          </a:p>
          <a:p>
            <a:pPr lvl="1"/>
            <a:r>
              <a:rPr lang="en-US" dirty="0"/>
              <a:t>Rents and tributes</a:t>
            </a:r>
          </a:p>
          <a:p>
            <a:pPr lvl="1"/>
            <a:r>
              <a:rPr lang="en-US" dirty="0"/>
              <a:t>Peasant Communities</a:t>
            </a:r>
          </a:p>
          <a:p>
            <a:pPr lvl="1"/>
            <a:r>
              <a:rPr lang="en-US" dirty="0"/>
              <a:t>Family and household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Key Concept 2.2</a:t>
            </a:r>
            <a:br>
              <a:rPr lang="en-US" sz="4400" dirty="0" smtClean="0"/>
            </a:br>
            <a:r>
              <a:rPr lang="en-US" sz="3200" dirty="0" smtClean="0"/>
              <a:t>The </a:t>
            </a:r>
            <a:r>
              <a:rPr lang="en-US" sz="3200" dirty="0"/>
              <a:t>Development of States and Empires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29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0"/>
            <a:ext cx="9143999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Empires create political, cultural, and administrative difficulties, which eventually led to their decline, collapse, and transformation into successor empires or states.</a:t>
            </a:r>
          </a:p>
          <a:p>
            <a:pPr lvl="1"/>
            <a:r>
              <a:rPr lang="en-US" dirty="0"/>
              <a:t>The Roman, Han, Persian, </a:t>
            </a:r>
            <a:r>
              <a:rPr lang="en-US" dirty="0" err="1"/>
              <a:t>Mauryan</a:t>
            </a:r>
            <a:r>
              <a:rPr lang="en-US" dirty="0"/>
              <a:t>, and Gupta all experience these difficulties due to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Excessive mobilization of resources, imperial governments caused environmental damage and generated social tensions and economic difficulties by concentrating too much wealth in the hands of elites.</a:t>
            </a:r>
          </a:p>
          <a:p>
            <a:pPr marL="868680" lvl="1" indent="-457200"/>
            <a:r>
              <a:rPr lang="en-US" b="1" dirty="0"/>
              <a:t>Deforestation Example Handout</a:t>
            </a:r>
            <a:r>
              <a:rPr lang="en-US" b="1" dirty="0" smtClean="0"/>
              <a:t>.</a:t>
            </a:r>
          </a:p>
          <a:p>
            <a:pPr marL="868680" lvl="1" indent="-457200"/>
            <a:endParaRPr lang="en-US" b="1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External problems resulted from security issues along their frontiers including the threat of invasions.</a:t>
            </a:r>
          </a:p>
          <a:p>
            <a:pPr marL="868680" lvl="1" indent="-457200"/>
            <a:r>
              <a:rPr lang="en-US" b="1" dirty="0"/>
              <a:t>Fall of Empires Handout.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Key Concept 2.2</a:t>
            </a:r>
            <a:br>
              <a:rPr lang="en-US" sz="4400" dirty="0" smtClean="0"/>
            </a:br>
            <a:r>
              <a:rPr lang="en-US" sz="3200" dirty="0" smtClean="0"/>
              <a:t>The </a:t>
            </a:r>
            <a:r>
              <a:rPr lang="en-US" sz="3200" dirty="0"/>
              <a:t>Development of States and Empires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7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Land and water routes became the basis for </a:t>
            </a:r>
            <a:r>
              <a:rPr lang="en-US" dirty="0" err="1"/>
              <a:t>transregional</a:t>
            </a:r>
            <a:r>
              <a:rPr lang="en-US" dirty="0"/>
              <a:t> trade, communication, and exchange networks in the Eastern Hemisphere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technologies facilitated long-distance communication and exchange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Alongside the trade in goods, the exchange of people, technology, religious and cultural beliefs, food crops, domesticated animals, and disease pathogens </a:t>
            </a:r>
            <a:r>
              <a:rPr lang="en-US" dirty="0" smtClean="0"/>
              <a:t>developed.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Key Concept 2.3 </a:t>
            </a:r>
            <a:br>
              <a:rPr lang="en-US" dirty="0" smtClean="0"/>
            </a:br>
            <a:r>
              <a:rPr lang="en-US" sz="2800" dirty="0" smtClean="0"/>
              <a:t>Emergence </a:t>
            </a:r>
            <a:r>
              <a:rPr lang="en-US" sz="2800" dirty="0"/>
              <a:t>of </a:t>
            </a:r>
            <a:r>
              <a:rPr lang="en-US" sz="2800" dirty="0" err="1"/>
              <a:t>Transregional</a:t>
            </a:r>
            <a:r>
              <a:rPr lang="en-US" sz="2800" dirty="0"/>
              <a:t> Networks of Communication and Exchange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/>
          <a:lstStyle/>
          <a:p>
            <a:r>
              <a:rPr lang="en-US" dirty="0"/>
              <a:t>Many factors, including the climate and location of the routes, the typical trade goods, and the ethnicity of people involved, shaped distinctive features of a variety of trade routes.</a:t>
            </a:r>
          </a:p>
          <a:p>
            <a:pPr lvl="1"/>
            <a:r>
              <a:rPr lang="en-US" dirty="0"/>
              <a:t>Important Trade Routes: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US" dirty="0"/>
              <a:t>Eurasian Silk Roads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US" dirty="0"/>
              <a:t>Trans-Saharan Caravan Routes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US" dirty="0"/>
              <a:t>Indian Ocean Sea Lanes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US" dirty="0"/>
              <a:t>Mediterranean Sea Lanes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Key Concept 2.3 </a:t>
            </a:r>
            <a:br>
              <a:rPr lang="en-US" dirty="0" smtClean="0"/>
            </a:br>
            <a:r>
              <a:rPr lang="en-US" sz="2800" dirty="0" smtClean="0"/>
              <a:t>Emergence </a:t>
            </a:r>
            <a:r>
              <a:rPr lang="en-US" sz="2800" dirty="0"/>
              <a:t>of </a:t>
            </a:r>
            <a:r>
              <a:rPr lang="en-US" sz="2800" dirty="0" err="1"/>
              <a:t>Transregional</a:t>
            </a:r>
            <a:r>
              <a:rPr lang="en-US" sz="2800" dirty="0"/>
              <a:t> Networks of Communication and Exchange</a:t>
            </a:r>
            <a:r>
              <a:rPr lang="en-US" sz="2800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429000" cy="22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9527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4" descr="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5351391"/>
            <a:ext cx="1495425" cy="1401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9143999" cy="487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New technologies permitted the use of domesticated pack animals to transport goods across longer routes.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technology:</a:t>
            </a:r>
          </a:p>
          <a:p>
            <a:pPr lvl="2"/>
            <a:r>
              <a:rPr lang="en-US" dirty="0"/>
              <a:t>Yokes</a:t>
            </a:r>
          </a:p>
          <a:p>
            <a:pPr lvl="2"/>
            <a:r>
              <a:rPr lang="en-US" dirty="0"/>
              <a:t>Saddles</a:t>
            </a:r>
          </a:p>
          <a:p>
            <a:pPr lvl="2"/>
            <a:r>
              <a:rPr lang="en-US" dirty="0" smtClean="0"/>
              <a:t>Stirrups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Domesticated pack animals:</a:t>
            </a:r>
          </a:p>
          <a:p>
            <a:pPr lvl="2"/>
            <a:r>
              <a:rPr lang="en-US" dirty="0" smtClean="0"/>
              <a:t>Horses: Central Asia</a:t>
            </a:r>
            <a:endParaRPr lang="en-US" dirty="0"/>
          </a:p>
          <a:p>
            <a:pPr lvl="2"/>
            <a:r>
              <a:rPr lang="en-US" dirty="0"/>
              <a:t>Oxen</a:t>
            </a:r>
          </a:p>
          <a:p>
            <a:pPr lvl="2"/>
            <a:r>
              <a:rPr lang="en-US" dirty="0" smtClean="0"/>
              <a:t>Llamas: S. America</a:t>
            </a:r>
            <a:endParaRPr lang="en-US" dirty="0"/>
          </a:p>
          <a:p>
            <a:pPr lvl="2"/>
            <a:r>
              <a:rPr lang="en-US" dirty="0" smtClean="0"/>
              <a:t>Camels: Saharan Africa  &amp; SW Asia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Innovations </a:t>
            </a:r>
            <a:r>
              <a:rPr lang="en-US" dirty="0"/>
              <a:t>in maritime technologies, as well as advanced knowledge of the monsoon winds, stimulated exchanges along maritime routes from East Africa to East </a:t>
            </a:r>
            <a:r>
              <a:rPr lang="en-US" dirty="0" smtClean="0"/>
              <a:t>Asia</a:t>
            </a:r>
            <a:r>
              <a:rPr lang="en-US" dirty="0"/>
              <a:t>:</a:t>
            </a:r>
            <a:r>
              <a:rPr lang="en-US" dirty="0" smtClean="0"/>
              <a:t>	</a:t>
            </a:r>
            <a:endParaRPr lang="en-US" dirty="0"/>
          </a:p>
          <a:p>
            <a:pPr lvl="2"/>
            <a:r>
              <a:rPr lang="en-US" dirty="0"/>
              <a:t>Lateen Sail</a:t>
            </a:r>
          </a:p>
          <a:p>
            <a:pPr lvl="2"/>
            <a:r>
              <a:rPr lang="en-US" dirty="0"/>
              <a:t>Dhow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2.3 </a:t>
            </a:r>
            <a:br>
              <a:rPr lang="en-US" dirty="0" smtClean="0"/>
            </a:br>
            <a:r>
              <a:rPr lang="en-US" sz="2800" dirty="0" smtClean="0"/>
              <a:t>Emergence </a:t>
            </a:r>
            <a:r>
              <a:rPr lang="en-US" sz="2800" dirty="0"/>
              <a:t>of </a:t>
            </a:r>
            <a:r>
              <a:rPr lang="en-US" sz="2800" dirty="0" err="1"/>
              <a:t>Transregional</a:t>
            </a:r>
            <a:r>
              <a:rPr lang="en-US" sz="2800" dirty="0"/>
              <a:t> Networks of Communication and Exchange</a:t>
            </a:r>
            <a:r>
              <a:rPr lang="en-US" sz="2800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90045"/>
            <a:ext cx="2247900" cy="14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4"/>
          <a:stretch/>
        </p:blipFill>
        <p:spPr bwMode="auto">
          <a:xfrm>
            <a:off x="4419599" y="2619004"/>
            <a:ext cx="2081709" cy="13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17891"/>
            <a:ext cx="1433945" cy="119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spread of crops, including rice and cotton from South Asia to the Middle East, encouraged changes in farming and irrigation techniques.</a:t>
            </a:r>
          </a:p>
          <a:p>
            <a:pPr lvl="2"/>
            <a:r>
              <a:rPr lang="en-US" dirty="0"/>
              <a:t>The </a:t>
            </a:r>
            <a:r>
              <a:rPr lang="en-US" dirty="0" err="1" smtClean="0"/>
              <a:t>Qanat</a:t>
            </a:r>
            <a:r>
              <a:rPr lang="en-US" dirty="0" smtClean="0"/>
              <a:t> </a:t>
            </a:r>
            <a:r>
              <a:rPr lang="en-US" dirty="0"/>
              <a:t>system</a:t>
            </a:r>
          </a:p>
          <a:p>
            <a:pPr marL="777240" lvl="2" indent="0">
              <a:buNone/>
            </a:pPr>
            <a:endParaRPr lang="en-US" dirty="0"/>
          </a:p>
          <a:p>
            <a:r>
              <a:rPr lang="en-US" dirty="0"/>
              <a:t>The spread of disease pathogens diminished urban populations and contributed to the decline of some empires.</a:t>
            </a:r>
          </a:p>
          <a:p>
            <a:pPr lvl="2"/>
            <a:r>
              <a:rPr lang="en-US" dirty="0"/>
              <a:t>The Roman Empire</a:t>
            </a:r>
          </a:p>
          <a:p>
            <a:pPr lvl="2"/>
            <a:r>
              <a:rPr lang="en-US" dirty="0"/>
              <a:t>The Chinese Empire</a:t>
            </a:r>
          </a:p>
          <a:p>
            <a:endParaRPr lang="en-US" dirty="0"/>
          </a:p>
          <a:p>
            <a:r>
              <a:rPr lang="en-US" dirty="0"/>
              <a:t>Religious and cultural traditions were transformed as they spread.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of transformed religious and cultural traditions:</a:t>
            </a:r>
          </a:p>
          <a:p>
            <a:pPr lvl="2"/>
            <a:r>
              <a:rPr lang="en-US" dirty="0"/>
              <a:t>Christianity</a:t>
            </a:r>
          </a:p>
          <a:p>
            <a:pPr lvl="2"/>
            <a:r>
              <a:rPr lang="en-US" dirty="0"/>
              <a:t>Hinduism</a:t>
            </a:r>
          </a:p>
          <a:p>
            <a:pPr lvl="2"/>
            <a:r>
              <a:rPr lang="en-US" dirty="0"/>
              <a:t>Buddhism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2.3 </a:t>
            </a:r>
            <a:br>
              <a:rPr lang="en-US" dirty="0" smtClean="0"/>
            </a:br>
            <a:r>
              <a:rPr lang="en-US" sz="2800" dirty="0" smtClean="0"/>
              <a:t>Emergence </a:t>
            </a:r>
            <a:r>
              <a:rPr lang="en-US" sz="2800" dirty="0"/>
              <a:t>of </a:t>
            </a:r>
            <a:r>
              <a:rPr lang="en-US" sz="2800" dirty="0" err="1"/>
              <a:t>Transregional</a:t>
            </a:r>
            <a:r>
              <a:rPr lang="en-US" sz="2800" dirty="0"/>
              <a:t> Networks of Communication and Exchange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09600" y="88750"/>
            <a:ext cx="7756263" cy="1054250"/>
          </a:xfrm>
        </p:spPr>
        <p:txBody>
          <a:bodyPr/>
          <a:lstStyle/>
          <a:p>
            <a:r>
              <a:rPr lang="en-US" dirty="0" err="1" smtClean="0"/>
              <a:t>Qanat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8" y="11430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22106"/>
            <a:ext cx="207238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410200" y="3810000"/>
            <a:ext cx="1600200" cy="16121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 bwMode="auto">
          <a:xfrm>
            <a:off x="76200" y="76501"/>
            <a:ext cx="2179379" cy="32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057400" y="2286000"/>
            <a:ext cx="4572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" y="4751751"/>
            <a:ext cx="2912298" cy="203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404"/>
            <a:ext cx="5181600" cy="19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419600" y="2101596"/>
            <a:ext cx="304800" cy="15179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8991599" cy="4457253"/>
          </a:xfrm>
        </p:spPr>
        <p:txBody>
          <a:bodyPr/>
          <a:lstStyle/>
          <a:p>
            <a:r>
              <a:rPr lang="en-US" dirty="0"/>
              <a:t>Throughout the </a:t>
            </a:r>
            <a:r>
              <a:rPr lang="en-US" b="1" dirty="0" err="1"/>
              <a:t>Paleolithic</a:t>
            </a:r>
            <a:r>
              <a:rPr lang="en-US" dirty="0"/>
              <a:t> period, humans migrated from Africa to Eurasia, Australia, and the Americas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Known as the Out of Africa Theory: uses archeological evidence to prove that humans originate in Africa and then spread.</a:t>
            </a:r>
          </a:p>
          <a:p>
            <a:pPr lvl="1"/>
            <a:endParaRPr lang="en-US" dirty="0"/>
          </a:p>
          <a:p>
            <a:r>
              <a:rPr lang="en-US" dirty="0"/>
              <a:t>Early humans were mobile and creative in adapting to different geographical </a:t>
            </a:r>
            <a:r>
              <a:rPr lang="en-US" dirty="0" smtClean="0"/>
              <a:t>settings and lived in hunter-gatherer societies.</a:t>
            </a:r>
          </a:p>
          <a:p>
            <a:pPr lvl="1"/>
            <a:r>
              <a:rPr lang="en-US" dirty="0" smtClean="0"/>
              <a:t>Small kinship based groups estimated between 30-50 people</a:t>
            </a:r>
          </a:p>
          <a:p>
            <a:pPr lvl="1"/>
            <a:r>
              <a:rPr lang="en-US" dirty="0"/>
              <a:t>By studying modern hunter-forager societies, anthropologists infer that these bands were relatively </a:t>
            </a:r>
            <a:r>
              <a:rPr lang="en-US" b="1" dirty="0"/>
              <a:t>egalitarian</a:t>
            </a:r>
            <a:r>
              <a:rPr lang="en-US" dirty="0"/>
              <a:t>.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Key Concept 1.1</a:t>
            </a:r>
            <a:br>
              <a:rPr lang="en-US" dirty="0" smtClean="0"/>
            </a:br>
            <a:r>
              <a:rPr lang="en-US" sz="2800" dirty="0" smtClean="0"/>
              <a:t>Big Geography and the Peopling of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43000"/>
            <a:ext cx="6248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Archeological evidence </a:t>
            </a:r>
            <a:r>
              <a:rPr lang="en-US" dirty="0" smtClean="0"/>
              <a:t>indicates that as we moved out of Africa we adapted technology to suit us.</a:t>
            </a:r>
          </a:p>
          <a:p>
            <a:pPr lvl="1"/>
            <a:r>
              <a:rPr lang="en-US" dirty="0" smtClean="0"/>
              <a:t>We used </a:t>
            </a:r>
            <a:r>
              <a:rPr lang="en-US" dirty="0"/>
              <a:t>fire in new ways:</a:t>
            </a:r>
          </a:p>
          <a:p>
            <a:pPr lvl="2"/>
            <a:r>
              <a:rPr lang="en-US" dirty="0"/>
              <a:t>Aid hunting and foraging</a:t>
            </a:r>
          </a:p>
          <a:p>
            <a:pPr lvl="2"/>
            <a:r>
              <a:rPr lang="en-US" dirty="0"/>
              <a:t>Protect against predators</a:t>
            </a:r>
          </a:p>
          <a:p>
            <a:pPr lvl="2"/>
            <a:r>
              <a:rPr lang="en-US" dirty="0"/>
              <a:t>Adapt to cold environments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developed </a:t>
            </a:r>
            <a:r>
              <a:rPr lang="en-US" dirty="0"/>
              <a:t>a wide range of tools specific to their environment.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developed </a:t>
            </a:r>
            <a:r>
              <a:rPr lang="en-US" dirty="0"/>
              <a:t>the beginnings of economies:</a:t>
            </a:r>
          </a:p>
          <a:p>
            <a:pPr lvl="2"/>
            <a:r>
              <a:rPr lang="en-US" dirty="0"/>
              <a:t>Small kinship groups of hunting-foraging bands that could make what they needed to survive.</a:t>
            </a:r>
          </a:p>
          <a:p>
            <a:pPr lvl="2"/>
            <a:r>
              <a:rPr lang="en-US" dirty="0"/>
              <a:t>As they moved they exchanged people, ideas, and goods.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6409"/>
            <a:ext cx="7756525" cy="1054100"/>
          </a:xfrm>
        </p:spPr>
        <p:txBody>
          <a:bodyPr/>
          <a:lstStyle/>
          <a:p>
            <a:r>
              <a:rPr lang="en-US" dirty="0" smtClean="0"/>
              <a:t>Key Concept 1.1</a:t>
            </a:r>
            <a:br>
              <a:rPr lang="en-US" dirty="0" smtClean="0"/>
            </a:br>
            <a:r>
              <a:rPr lang="en-US" sz="2800" dirty="0">
                <a:solidFill>
                  <a:srgbClr val="895D1D"/>
                </a:solidFill>
              </a:rPr>
              <a:t>Big Geography and the Peopling of the Earth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r>
              <a:rPr lang="en-US" dirty="0" smtClean="0"/>
              <a:t>Key Concept 1.1</a:t>
            </a:r>
            <a:br>
              <a:rPr lang="en-US" dirty="0" smtClean="0"/>
            </a:br>
            <a:r>
              <a:rPr lang="en-US" sz="2800" dirty="0">
                <a:solidFill>
                  <a:srgbClr val="895D1D"/>
                </a:solidFill>
              </a:rPr>
              <a:t>Big Geography and the Peopling of the Earth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903"/>
            <a:ext cx="31242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5398"/>
            <a:ext cx="40907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643218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Chauvet</a:t>
            </a:r>
            <a:r>
              <a:rPr lang="en-US" dirty="0" smtClean="0"/>
              <a:t> Cave, France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95398"/>
            <a:ext cx="31985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54994" y="645448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Altimara</a:t>
            </a:r>
            <a:r>
              <a:rPr lang="en-US" dirty="0" smtClean="0"/>
              <a:t>, Spain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41989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15" y="1241989"/>
            <a:ext cx="1758535" cy="26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107" y="0"/>
            <a:ext cx="9144000" cy="1054100"/>
          </a:xfrm>
        </p:spPr>
        <p:txBody>
          <a:bodyPr/>
          <a:lstStyle/>
          <a:p>
            <a:r>
              <a:rPr lang="en-US" dirty="0"/>
              <a:t>Key Concept 1.2</a:t>
            </a:r>
            <a:br>
              <a:rPr lang="en-US" dirty="0"/>
            </a:br>
            <a:r>
              <a:rPr lang="en-US" sz="2400" dirty="0"/>
              <a:t>The Neolithic Revolution and Early Agricultural Societies</a:t>
            </a:r>
            <a:r>
              <a:rPr lang="en-US" sz="2400" dirty="0" smtClean="0"/>
              <a:t>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Beginning about 10,000 years ago humanity experience the </a:t>
            </a:r>
            <a:r>
              <a:rPr lang="en-US" sz="2800" b="1" dirty="0" smtClean="0"/>
              <a:t>Neolithic Revolution</a:t>
            </a:r>
            <a:r>
              <a:rPr lang="en-US" sz="2800" dirty="0" smtClean="0"/>
              <a:t>…</a:t>
            </a:r>
          </a:p>
          <a:p>
            <a:pPr lvl="1"/>
            <a:r>
              <a:rPr lang="en-US" sz="2400" dirty="0" smtClean="0"/>
              <a:t>Possibly as a response </a:t>
            </a:r>
            <a:r>
              <a:rPr lang="en-US" sz="2400" dirty="0"/>
              <a:t>to warming climates at the end of the last Ice Age, from about 10,000 years ago.</a:t>
            </a:r>
          </a:p>
          <a:p>
            <a:pPr lvl="1"/>
            <a:r>
              <a:rPr lang="en-US" sz="2400" dirty="0" smtClean="0"/>
              <a:t>Permanent agricultural villages appear independently in several locations around the world (Map Activity Part 2)</a:t>
            </a:r>
          </a:p>
          <a:p>
            <a:pPr lvl="1"/>
            <a:r>
              <a:rPr lang="en-US" sz="2400" dirty="0" smtClean="0"/>
              <a:t>Creates a more reliable food supply</a:t>
            </a:r>
          </a:p>
          <a:p>
            <a:pPr lvl="2"/>
            <a:r>
              <a:rPr lang="en-US" sz="2400" u="sng" dirty="0" smtClean="0"/>
              <a:t>HOWEVER</a:t>
            </a:r>
            <a:r>
              <a:rPr lang="en-US" sz="2400" dirty="0" smtClean="0"/>
              <a:t>: Not necessarily a more diversified food supply.</a:t>
            </a:r>
          </a:p>
          <a:p>
            <a:pPr lvl="2"/>
            <a:endParaRPr lang="en-US" sz="2400" dirty="0" smtClean="0"/>
          </a:p>
          <a:p>
            <a:r>
              <a:rPr lang="en-US" sz="2600" b="1" dirty="0"/>
              <a:t>Pastoralism</a:t>
            </a:r>
            <a:r>
              <a:rPr lang="en-US" sz="2600" dirty="0"/>
              <a:t> also develops at various </a:t>
            </a:r>
            <a:r>
              <a:rPr lang="en-US" sz="2600" dirty="0" smtClean="0"/>
              <a:t>grassland sites </a:t>
            </a:r>
            <a:r>
              <a:rPr lang="en-US" sz="2600" dirty="0"/>
              <a:t>in </a:t>
            </a:r>
            <a:r>
              <a:rPr lang="en-US" sz="2600" dirty="0" smtClean="0"/>
              <a:t>Afro-Eurasia.</a:t>
            </a:r>
          </a:p>
          <a:p>
            <a:pPr lvl="1"/>
            <a:r>
              <a:rPr lang="en-US" dirty="0"/>
              <a:t>Like agriculturalists, pastoralists tended to be more socially stratified than hunter-foragers. </a:t>
            </a:r>
          </a:p>
          <a:p>
            <a:pPr lvl="1"/>
            <a:r>
              <a:rPr lang="en-US" dirty="0"/>
              <a:t>Because pastoralists were mobile, they rarely accumulated large amounts of material possessions, which would have been a hindrance when they changed grazing areas. </a:t>
            </a:r>
          </a:p>
          <a:p>
            <a:pPr lvl="1"/>
            <a:r>
              <a:rPr lang="en-US" dirty="0"/>
              <a:t>The pastoralists’ mobility allowed them to become an important conduit for technological change as they interacted with settled populations.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28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r>
              <a:rPr lang="en-US" dirty="0"/>
              <a:t>Key Concept 1.2</a:t>
            </a:r>
            <a:br>
              <a:rPr lang="en-US" dirty="0"/>
            </a:br>
            <a:r>
              <a:rPr lang="en-US" sz="2400" dirty="0"/>
              <a:t>The Neolithic Revolution and Early Agricultural Societies</a:t>
            </a:r>
            <a:r>
              <a:rPr lang="en-US" sz="2400" dirty="0" smtClean="0"/>
              <a:t>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Agriculturalists/Pastoralists impact the </a:t>
            </a:r>
            <a:r>
              <a:rPr lang="en-US" dirty="0"/>
              <a:t>environment:</a:t>
            </a:r>
          </a:p>
          <a:p>
            <a:pPr lvl="1"/>
            <a:r>
              <a:rPr lang="en-US" dirty="0"/>
              <a:t>Intensive cultivation of selected plants to the exclusion of others.</a:t>
            </a:r>
          </a:p>
          <a:p>
            <a:pPr lvl="1"/>
            <a:r>
              <a:rPr lang="en-US" dirty="0"/>
              <a:t>The construction of irrigation systems</a:t>
            </a:r>
          </a:p>
          <a:p>
            <a:pPr lvl="1"/>
            <a:r>
              <a:rPr lang="en-US" dirty="0"/>
              <a:t>The use of domesticated animals for food and for </a:t>
            </a:r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Overgrazing </a:t>
            </a:r>
            <a:r>
              <a:rPr lang="en-US" dirty="0"/>
              <a:t>large numbers of animals on fragile </a:t>
            </a:r>
            <a:r>
              <a:rPr lang="en-US" dirty="0" smtClean="0"/>
              <a:t>grasslands</a:t>
            </a:r>
          </a:p>
          <a:p>
            <a:pPr lvl="1"/>
            <a:endParaRPr lang="en-US" dirty="0"/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/>
              <a:t>Possible negative features of the Neolithic Revolution…</a:t>
            </a:r>
          </a:p>
          <a:p>
            <a:pPr marL="731520" lvl="2"/>
            <a:r>
              <a:rPr lang="en-US" b="1" dirty="0"/>
              <a:t>Patriarchy</a:t>
            </a:r>
            <a:r>
              <a:rPr lang="en-US" dirty="0"/>
              <a:t> and </a:t>
            </a:r>
            <a:r>
              <a:rPr lang="en-US" b="1" dirty="0"/>
              <a:t>forced labor systems</a:t>
            </a:r>
            <a:r>
              <a:rPr lang="en-US" dirty="0"/>
              <a:t> developed, giving elite men concentrated power over most of the other people in their societies. </a:t>
            </a:r>
          </a:p>
          <a:p>
            <a:pPr marL="1097280" lvl="3"/>
            <a:r>
              <a:rPr lang="en-US" dirty="0"/>
              <a:t>Elite groups accumulated wealth, creating more hierarchical social structures, and promoted patriarchal forms of social organization.</a:t>
            </a:r>
          </a:p>
          <a:p>
            <a:endParaRPr lang="en-US" dirty="0" smtClean="0"/>
          </a:p>
          <a:p>
            <a:r>
              <a:rPr lang="en-US" dirty="0" smtClean="0"/>
              <a:t>Transformation of </a:t>
            </a:r>
            <a:r>
              <a:rPr lang="en-US" dirty="0"/>
              <a:t>human </a:t>
            </a:r>
            <a:r>
              <a:rPr lang="en-US" dirty="0" smtClean="0"/>
              <a:t>societies:</a:t>
            </a:r>
          </a:p>
          <a:p>
            <a:pPr lvl="1"/>
            <a:r>
              <a:rPr lang="en-US" dirty="0"/>
              <a:t>Surpluses of food and other goods led to </a:t>
            </a:r>
            <a:r>
              <a:rPr lang="en-US" b="1" dirty="0"/>
              <a:t>specialization of labor</a:t>
            </a:r>
            <a:r>
              <a:rPr lang="en-US" dirty="0"/>
              <a:t>, including new classes of artisans and warriors, and the development of </a:t>
            </a:r>
            <a:r>
              <a:rPr lang="en-US" b="1" dirty="0" smtClean="0"/>
              <a:t>elites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Technological innovations led to improvements in agricultural production, trade, and </a:t>
            </a:r>
            <a:r>
              <a:rPr lang="en-US" dirty="0" smtClean="0"/>
              <a:t>transportation.</a:t>
            </a:r>
          </a:p>
          <a:p>
            <a:pPr lvl="2"/>
            <a:r>
              <a:rPr lang="en-US" dirty="0" smtClean="0"/>
              <a:t>Pottery, Plows, Woven Textiles, Metallurgy, Wheels </a:t>
            </a:r>
            <a:r>
              <a:rPr lang="en-US" dirty="0"/>
              <a:t>and wheeled </a:t>
            </a:r>
            <a:r>
              <a:rPr lang="en-US" dirty="0" smtClean="0"/>
              <a:t>devices</a:t>
            </a:r>
          </a:p>
          <a:p>
            <a:pPr lvl="1"/>
            <a:r>
              <a:rPr lang="en-US" sz="2000" dirty="0"/>
              <a:t>Agricultural communities had to work cooperatively to clear land and create the water control systems needed for crop production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054100"/>
          </a:xfrm>
        </p:spPr>
        <p:txBody>
          <a:bodyPr/>
          <a:lstStyle/>
          <a:p>
            <a:r>
              <a:rPr lang="en-US" dirty="0" smtClean="0"/>
              <a:t>Key Concept 1.3</a:t>
            </a:r>
            <a:br>
              <a:rPr lang="en-US" dirty="0" smtClean="0"/>
            </a:br>
            <a:r>
              <a:rPr lang="en-US" sz="1800" dirty="0" smtClean="0"/>
              <a:t>The Development and Interaction of Early Agricultural, Pastoral, and Urban Societies.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marL="0" indent="-411480"/>
            <a:r>
              <a:rPr lang="en-US" dirty="0" smtClean="0"/>
              <a:t>In the areas of agricultural development, seven core foundational civilizations develop and flourish.</a:t>
            </a:r>
          </a:p>
          <a:p>
            <a:pPr marL="777240" lvl="2" indent="-411480"/>
            <a:r>
              <a:rPr lang="en-US" dirty="0" smtClean="0"/>
              <a:t>Within these areas the first </a:t>
            </a:r>
            <a:r>
              <a:rPr lang="en-US" b="1" dirty="0" smtClean="0"/>
              <a:t>states</a:t>
            </a:r>
            <a:r>
              <a:rPr lang="en-US" dirty="0" smtClean="0"/>
              <a:t> emerge:</a:t>
            </a:r>
          </a:p>
          <a:p>
            <a:pPr marL="1143000" lvl="3" indent="-411480"/>
            <a:r>
              <a:rPr lang="en-US" dirty="0" smtClean="0"/>
              <a:t>Mobilized </a:t>
            </a:r>
            <a:r>
              <a:rPr lang="en-US" b="1" dirty="0" smtClean="0"/>
              <a:t>surplus labor</a:t>
            </a:r>
            <a:r>
              <a:rPr lang="en-US" dirty="0" smtClean="0"/>
              <a:t> and resources over large areas</a:t>
            </a:r>
          </a:p>
          <a:p>
            <a:pPr marL="1143000" lvl="3" indent="-411480"/>
            <a:r>
              <a:rPr lang="en-US" dirty="0" smtClean="0"/>
              <a:t>Led by rulers whose source of power was believed to be divine or had military support.</a:t>
            </a:r>
          </a:p>
          <a:p>
            <a:pPr marL="1143000" lvl="3" indent="-411480"/>
            <a:r>
              <a:rPr lang="en-US" dirty="0" smtClean="0"/>
              <a:t>Exploited nearby resources such as iron and other trade resources</a:t>
            </a:r>
          </a:p>
          <a:p>
            <a:pPr marL="1143000" lvl="3" indent="-411480"/>
            <a:r>
              <a:rPr lang="en-US" dirty="0" smtClean="0"/>
              <a:t>Interacted with other states and pastoral societies that diffused new technology (especially weapons)</a:t>
            </a:r>
          </a:p>
          <a:p>
            <a:pPr marL="1463040" lvl="4" indent="-411480"/>
            <a:r>
              <a:rPr lang="en-US" dirty="0" smtClean="0"/>
              <a:t>Compound Bows, Iron Weapons, Horseback Riding, Chariots</a:t>
            </a:r>
          </a:p>
          <a:p>
            <a:pPr marL="1051560" lvl="4" indent="0">
              <a:buNone/>
            </a:pPr>
            <a:endParaRPr lang="en-US" dirty="0" smtClean="0"/>
          </a:p>
          <a:p>
            <a:pPr marL="777240" lvl="2" indent="-411480"/>
            <a:r>
              <a:rPr lang="en-US" dirty="0" smtClean="0"/>
              <a:t>These first states were unified by culture which played a role in: </a:t>
            </a:r>
            <a:r>
              <a:rPr lang="en-US" dirty="0"/>
              <a:t>laws, language, literature, religion, myths, and </a:t>
            </a:r>
            <a:r>
              <a:rPr lang="en-US" b="1" dirty="0"/>
              <a:t>monumental </a:t>
            </a:r>
            <a:r>
              <a:rPr lang="en-US" b="1" dirty="0" smtClean="0"/>
              <a:t>art/architecture</a:t>
            </a:r>
            <a:r>
              <a:rPr lang="en-US" dirty="0" smtClean="0"/>
              <a:t>.</a:t>
            </a:r>
          </a:p>
          <a:p>
            <a:pPr marL="1143000" lvl="3" indent="-411480"/>
            <a:r>
              <a:rPr lang="en-US" dirty="0" smtClean="0"/>
              <a:t>Ziggurats, Pyramids, Temples</a:t>
            </a:r>
            <a:endParaRPr lang="en-US" dirty="0"/>
          </a:p>
          <a:p>
            <a:pPr marL="1143000" lvl="3" indent="-411480"/>
            <a:r>
              <a:rPr lang="en-US" dirty="0" smtClean="0"/>
              <a:t>Infrastructure: Defensive Walls, Streets </a:t>
            </a:r>
            <a:r>
              <a:rPr lang="en-US" dirty="0"/>
              <a:t>and </a:t>
            </a:r>
            <a:r>
              <a:rPr lang="en-US" dirty="0" smtClean="0"/>
              <a:t>Roads, Sewage </a:t>
            </a:r>
            <a:r>
              <a:rPr lang="en-US" dirty="0"/>
              <a:t>and Water Systems</a:t>
            </a:r>
          </a:p>
          <a:p>
            <a:pPr marL="1143000" lvl="3" indent="-411480"/>
            <a:r>
              <a:rPr lang="en-US" dirty="0" smtClean="0"/>
              <a:t>Sculpture, Painting, Wall Decorations, Elaborate Weaving (Promoted by Elites)</a:t>
            </a:r>
          </a:p>
          <a:p>
            <a:pPr marL="1143000" lvl="3" indent="-411480"/>
            <a:endParaRPr lang="en-US" dirty="0"/>
          </a:p>
          <a:p>
            <a:pPr marL="1463040" lvl="4" indent="-411480"/>
            <a:endParaRPr lang="en-US" dirty="0" smtClean="0"/>
          </a:p>
          <a:p>
            <a:pPr marL="1463040" lvl="4" indent="-411480"/>
            <a:endParaRPr lang="en-US" dirty="0" smtClean="0"/>
          </a:p>
          <a:p>
            <a:pPr marL="1463040" lvl="4" indent="-411480"/>
            <a:endParaRPr lang="en-US" dirty="0" smtClean="0"/>
          </a:p>
          <a:p>
            <a:pPr marL="777240" lvl="2" indent="-41148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First States (Continued) Developed:</a:t>
            </a:r>
          </a:p>
          <a:p>
            <a:pPr lvl="1"/>
            <a:r>
              <a:rPr lang="en-US" dirty="0"/>
              <a:t>Systems of </a:t>
            </a:r>
            <a:r>
              <a:rPr lang="en-US" b="1" u="sng" dirty="0"/>
              <a:t>record keeping</a:t>
            </a:r>
            <a:r>
              <a:rPr lang="en-US" dirty="0"/>
              <a:t> arose independently in all early civilizations and subsequently were </a:t>
            </a:r>
            <a:r>
              <a:rPr lang="en-US" dirty="0" smtClean="0"/>
              <a:t>diffused:</a:t>
            </a:r>
          </a:p>
          <a:p>
            <a:pPr lvl="2"/>
            <a:r>
              <a:rPr lang="en-US" dirty="0" smtClean="0"/>
              <a:t>Cuneiform, Hieroglyphs, Pictographs, Alphabets, </a:t>
            </a:r>
            <a:r>
              <a:rPr lang="en-US" dirty="0" err="1" smtClean="0"/>
              <a:t>Quipu</a:t>
            </a:r>
            <a:endParaRPr lang="en-US" dirty="0" smtClean="0"/>
          </a:p>
          <a:p>
            <a:pPr lvl="1"/>
            <a:r>
              <a:rPr lang="en-US" dirty="0" smtClean="0"/>
              <a:t>Legal codes that reflect the hierarchies involved (Code of Hammurabi)</a:t>
            </a:r>
          </a:p>
          <a:p>
            <a:pPr lvl="1"/>
            <a:r>
              <a:rPr lang="en-US" dirty="0" smtClean="0"/>
              <a:t>Support unified religions such as The Vedic, Hebrew, and Zoroastrianism.</a:t>
            </a:r>
          </a:p>
          <a:p>
            <a:pPr lvl="1"/>
            <a:r>
              <a:rPr lang="en-US" dirty="0"/>
              <a:t>Trade expanded throughout this period </a:t>
            </a:r>
            <a:r>
              <a:rPr lang="en-US" dirty="0" smtClean="0"/>
              <a:t>with </a:t>
            </a:r>
            <a:r>
              <a:rPr lang="en-US" dirty="0"/>
              <a:t>civilizations exchanging goods, cultural ideas, and technology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Egypt-Nubia &amp; Mesopotamia-Indus</a:t>
            </a:r>
          </a:p>
          <a:p>
            <a:pPr lvl="1"/>
            <a:r>
              <a:rPr lang="en-US" dirty="0" smtClean="0"/>
              <a:t>Hierarchical Structures for society and genders</a:t>
            </a:r>
          </a:p>
          <a:p>
            <a:pPr lvl="1"/>
            <a:r>
              <a:rPr lang="en-US" dirty="0" smtClean="0"/>
              <a:t>Literature: </a:t>
            </a:r>
            <a:r>
              <a:rPr lang="en-US" i="1" dirty="0" smtClean="0"/>
              <a:t>The Rig Veda</a:t>
            </a:r>
            <a:r>
              <a:rPr lang="en-US" dirty="0" smtClean="0"/>
              <a:t>, </a:t>
            </a:r>
            <a:r>
              <a:rPr lang="en-US" i="1" dirty="0" smtClean="0"/>
              <a:t>The Epic of Gilgamesh</a:t>
            </a:r>
            <a:r>
              <a:rPr lang="en-US" dirty="0" smtClean="0"/>
              <a:t>, and </a:t>
            </a:r>
            <a:r>
              <a:rPr lang="en-US" i="1" dirty="0" smtClean="0"/>
              <a:t>The Book of the Dead</a:t>
            </a:r>
            <a:r>
              <a:rPr lang="en-US" dirty="0" smtClean="0"/>
              <a:t>.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r>
              <a:rPr lang="en-US" dirty="0" smtClean="0"/>
              <a:t>Key Concept 1.3</a:t>
            </a:r>
            <a:br>
              <a:rPr lang="en-US" dirty="0" smtClean="0"/>
            </a:br>
            <a:r>
              <a:rPr lang="en-US" sz="1800" dirty="0" smtClean="0"/>
              <a:t>The Development and Interaction of Early Agricultural, Pastoral, and Urban Societies.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33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4419</TotalTime>
  <Words>2453</Words>
  <Application>Microsoft Office PowerPoint</Application>
  <PresentationFormat>On-screen Show (4:3)</PresentationFormat>
  <Paragraphs>274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A.P. World History</vt:lpstr>
      <vt:lpstr>Period 1 Key Concepts</vt:lpstr>
      <vt:lpstr>Key Concept 1.1 Big Geography and the Peopling of the Earth</vt:lpstr>
      <vt:lpstr>Key Concept 1.1 Big Geography and the Peopling of the Earth</vt:lpstr>
      <vt:lpstr>Key Concept 1.1 Big Geography and the Peopling of the Earth</vt:lpstr>
      <vt:lpstr>Key Concept 1.2 The Neolithic Revolution and Early Agricultural Societies.</vt:lpstr>
      <vt:lpstr>Key Concept 1.2 The Neolithic Revolution and Early Agricultural Societies.</vt:lpstr>
      <vt:lpstr>Key Concept 1.3 The Development and Interaction of Early Agricultural, Pastoral, and Urban Societies.</vt:lpstr>
      <vt:lpstr>Key Concept 1.3 The Development and Interaction of Early Agricultural, Pastoral, and Urban Societies.</vt:lpstr>
      <vt:lpstr>Period 2</vt:lpstr>
      <vt:lpstr>Period 2 Key Concepts</vt:lpstr>
      <vt:lpstr>Key Concept 2.1 The Development and Codification of Religious and Cultural Traditions. </vt:lpstr>
      <vt:lpstr>Key Concept 2.1 The Development and Codification of Religious and Cultural Traditions.</vt:lpstr>
      <vt:lpstr>Key Concept 2.1 The Development and Codification of Religious and Cultural Traditions.</vt:lpstr>
      <vt:lpstr>Hinduism</vt:lpstr>
      <vt:lpstr>Key Concept 2.1 The Development and Codification of Religious and Cultural Traditions.</vt:lpstr>
      <vt:lpstr>Key Concept 2.1 The Development and Codification of Religious and Cultural Traditions.</vt:lpstr>
      <vt:lpstr>Key Concept 2.1 The Development and Codification of Religious and Cultural Traditions.</vt:lpstr>
      <vt:lpstr>Key Concept 2.1 The Development and Codification of Religious and Cultural Traditions.</vt:lpstr>
      <vt:lpstr>Key Concept 2.2 The Development of States and Empires  </vt:lpstr>
      <vt:lpstr>Key Concept 2.2 The Development of States and Empires  </vt:lpstr>
      <vt:lpstr>Key Concept 2.2 The Development of States and Empires  </vt:lpstr>
      <vt:lpstr>Key Concept 2.2 The Development of States and Empires  </vt:lpstr>
      <vt:lpstr>Key Concept 2.3  Emergence of Transregional Networks of Communication and Exchange.</vt:lpstr>
      <vt:lpstr>Key Concept 2.3  Emergence of Transregional Networks of Communication and Exchange.</vt:lpstr>
      <vt:lpstr>Key Concept 2.3  Emergence of Transregional Networks of Communication and Exchange.</vt:lpstr>
      <vt:lpstr>Key Concept 2.3  Emergence of Transregional Networks of Communication and Exchange.</vt:lpstr>
      <vt:lpstr>Qanat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A.P. World History</dc:title>
  <dc:creator>Adam</dc:creator>
  <cp:lastModifiedBy>00, 00</cp:lastModifiedBy>
  <cp:revision>49</cp:revision>
  <dcterms:created xsi:type="dcterms:W3CDTF">2016-05-31T19:59:11Z</dcterms:created>
  <dcterms:modified xsi:type="dcterms:W3CDTF">2016-10-07T16:41:53Z</dcterms:modified>
</cp:coreProperties>
</file>