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 id="263" r:id="rId5"/>
    <p:sldId id="261" r:id="rId6"/>
    <p:sldId id="264" r:id="rId7"/>
    <p:sldId id="265" r:id="rId8"/>
    <p:sldId id="268" r:id="rId9"/>
    <p:sldId id="269" r:id="rId10"/>
    <p:sldId id="270" r:id="rId11"/>
    <p:sldId id="271" r:id="rId12"/>
    <p:sldId id="273" r:id="rId13"/>
    <p:sldId id="272" r:id="rId14"/>
    <p:sldId id="274" r:id="rId15"/>
    <p:sldId id="275" r:id="rId16"/>
    <p:sldId id="276" r:id="rId17"/>
    <p:sldId id="277" r:id="rId18"/>
    <p:sldId id="278" r:id="rId19"/>
    <p:sldId id="279"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220AC7A5-9012-4B9E-A1A1-14A6F86CDE35}" type="datetimeFigureOut">
              <a:rPr lang="en-US" smtClean="0"/>
              <a:t>11/21/2016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32AABFA-FDCF-4066-A883-D7544F8D72F6}"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0AC7A5-9012-4B9E-A1A1-14A6F86CDE35}"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AABFA-FDCF-4066-A883-D7544F8D72F6}"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0AC7A5-9012-4B9E-A1A1-14A6F86CDE35}"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AABFA-FDCF-4066-A883-D7544F8D72F6}"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0AC7A5-9012-4B9E-A1A1-14A6F86CDE35}"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AABFA-FDCF-4066-A883-D7544F8D72F6}"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0AC7A5-9012-4B9E-A1A1-14A6F86CDE35}"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AABFA-FDCF-4066-A883-D7544F8D72F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20AC7A5-9012-4B9E-A1A1-14A6F86CDE35}"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AABFA-FDCF-4066-A883-D7544F8D72F6}"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0AC7A5-9012-4B9E-A1A1-14A6F86CDE35}"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AABFA-FDCF-4066-A883-D7544F8D72F6}"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0AC7A5-9012-4B9E-A1A1-14A6F86CDE35}"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AABFA-FDCF-4066-A883-D7544F8D72F6}"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AC7A5-9012-4B9E-A1A1-14A6F86CDE35}"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AABFA-FDCF-4066-A883-D7544F8D72F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0AC7A5-9012-4B9E-A1A1-14A6F86CDE35}"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AABFA-FDCF-4066-A883-D7544F8D72F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0AC7A5-9012-4B9E-A1A1-14A6F86CDE35}"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AABFA-FDCF-4066-A883-D7544F8D72F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220AC7A5-9012-4B9E-A1A1-14A6F86CDE35}" type="datetimeFigureOut">
              <a:rPr lang="en-US" smtClean="0"/>
              <a:t>11/21/2016</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32AABFA-FDCF-4066-A883-D7544F8D72F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X0zudTQelzI" TargetMode="External"/><Relationship Id="rId2" Type="http://schemas.openxmlformats.org/officeDocument/2006/relationships/hyperlink" Target="https://www.youtube.com/watch?v=QV7CanyzhZg" TargetMode="External"/><Relationship Id="rId1" Type="http://schemas.openxmlformats.org/officeDocument/2006/relationships/slideLayout" Target="../slideLayouts/slideLayout7.xml"/><Relationship Id="rId4" Type="http://schemas.openxmlformats.org/officeDocument/2006/relationships/hyperlink" Target="https://www.youtube.com/watch?v=ZnZEoOJ-cx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 World History</a:t>
            </a:r>
            <a:endParaRPr lang="en-US" dirty="0"/>
          </a:p>
        </p:txBody>
      </p:sp>
      <p:sp>
        <p:nvSpPr>
          <p:cNvPr id="3" name="Subtitle 2"/>
          <p:cNvSpPr>
            <a:spLocks noGrp="1"/>
          </p:cNvSpPr>
          <p:nvPr>
            <p:ph type="subTitle" idx="1"/>
          </p:nvPr>
        </p:nvSpPr>
        <p:spPr/>
        <p:txBody>
          <a:bodyPr/>
          <a:lstStyle/>
          <a:p>
            <a:r>
              <a:rPr lang="en-US" dirty="0"/>
              <a:t>Concept </a:t>
            </a:r>
            <a:r>
              <a:rPr lang="en-US" dirty="0" smtClean="0"/>
              <a:t>3.2: </a:t>
            </a:r>
            <a:r>
              <a:rPr lang="en-US" dirty="0"/>
              <a:t>Continuity and Innovation of State Forms and Their </a:t>
            </a:r>
            <a:r>
              <a:rPr lang="en-US" dirty="0" smtClean="0"/>
              <a:t>Interactions</a:t>
            </a:r>
          </a:p>
          <a:p>
            <a:r>
              <a:rPr lang="en-US" dirty="0"/>
              <a:t>Concept 3.3: Increased Economic Productive Capacity and Its Consequences.</a:t>
            </a:r>
          </a:p>
        </p:txBody>
      </p:sp>
    </p:spTree>
    <p:extLst>
      <p:ext uri="{BB962C8B-B14F-4D97-AF65-F5344CB8AC3E}">
        <p14:creationId xmlns:p14="http://schemas.microsoft.com/office/powerpoint/2010/main" val="823115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52800" y="0"/>
            <a:ext cx="4711700" cy="1054100"/>
          </a:xfrm>
        </p:spPr>
        <p:txBody>
          <a:bodyPr/>
          <a:lstStyle/>
          <a:p>
            <a:r>
              <a:rPr lang="en-US" dirty="0" smtClean="0"/>
              <a:t>Concept 3.2</a:t>
            </a:r>
            <a:endParaRPr lang="en-US" dirty="0"/>
          </a:p>
        </p:txBody>
      </p:sp>
      <p:sp>
        <p:nvSpPr>
          <p:cNvPr id="3" name="Content Placeholder 2"/>
          <p:cNvSpPr>
            <a:spLocks noGrp="1"/>
          </p:cNvSpPr>
          <p:nvPr>
            <p:ph sz="quarter" idx="4294967295"/>
          </p:nvPr>
        </p:nvSpPr>
        <p:spPr>
          <a:xfrm>
            <a:off x="0" y="0"/>
            <a:ext cx="2590800" cy="6858000"/>
          </a:xfrm>
        </p:spPr>
        <p:txBody>
          <a:bodyPr>
            <a:normAutofit fontScale="85000" lnSpcReduction="20000"/>
          </a:bodyPr>
          <a:lstStyle/>
          <a:p>
            <a:pPr marL="0" indent="0">
              <a:buNone/>
            </a:pPr>
            <a:r>
              <a:rPr lang="en-US" dirty="0">
                <a:solidFill>
                  <a:srgbClr val="FF0000"/>
                </a:solidFill>
              </a:rPr>
              <a:t>C. Some states synthesized local and borrowed traditions.</a:t>
            </a:r>
          </a:p>
          <a:p>
            <a:pPr marL="0" indent="0">
              <a:buNone/>
            </a:pPr>
            <a:endParaRPr lang="en-US" dirty="0" smtClean="0">
              <a:solidFill>
                <a:srgbClr val="FF0000"/>
              </a:solidFill>
            </a:endParaRPr>
          </a:p>
          <a:p>
            <a:pPr marL="0" indent="0">
              <a:buNone/>
            </a:pPr>
            <a:r>
              <a:rPr lang="en-US" dirty="0" smtClean="0">
                <a:solidFill>
                  <a:srgbClr val="FF0000"/>
                </a:solidFill>
              </a:rPr>
              <a:t>Examples </a:t>
            </a:r>
            <a:r>
              <a:rPr lang="en-US" dirty="0">
                <a:solidFill>
                  <a:srgbClr val="FF0000"/>
                </a:solidFill>
              </a:rPr>
              <a:t>of synthesis by states:</a:t>
            </a:r>
          </a:p>
          <a:p>
            <a:pPr marL="0" indent="0">
              <a:buNone/>
            </a:pPr>
            <a:r>
              <a:rPr lang="en-US" dirty="0" smtClean="0">
                <a:solidFill>
                  <a:srgbClr val="FF0000"/>
                </a:solidFill>
              </a:rPr>
              <a:t>Persian </a:t>
            </a:r>
            <a:r>
              <a:rPr lang="en-US" dirty="0">
                <a:solidFill>
                  <a:srgbClr val="FF0000"/>
                </a:solidFill>
              </a:rPr>
              <a:t>traditions that influences Islamic states</a:t>
            </a:r>
          </a:p>
          <a:p>
            <a:pPr marL="0" indent="0">
              <a:buNone/>
            </a:pPr>
            <a:r>
              <a:rPr lang="en-US" dirty="0" smtClean="0">
                <a:solidFill>
                  <a:srgbClr val="FF0000"/>
                </a:solidFill>
              </a:rPr>
              <a:t>Chinese </a:t>
            </a:r>
            <a:r>
              <a:rPr lang="en-US" dirty="0">
                <a:solidFill>
                  <a:srgbClr val="FF0000"/>
                </a:solidFill>
              </a:rPr>
              <a:t>traditions that influenced states in Japan</a:t>
            </a:r>
          </a:p>
          <a:p>
            <a:pPr marL="0" indent="0">
              <a:buNone/>
            </a:pPr>
            <a:endParaRPr lang="en-US" dirty="0"/>
          </a:p>
          <a:p>
            <a:pPr marL="0" indent="0">
              <a:buNone/>
            </a:pPr>
            <a:r>
              <a:rPr lang="en-US" dirty="0" smtClean="0"/>
              <a:t>D. In </a:t>
            </a:r>
            <a:r>
              <a:rPr lang="en-US" dirty="0"/>
              <a:t>the Americas, as in Afro-Eurasia, state systems expanded in scope and reach: Networks of city-states flourish in the Maya region and, at the end of this period, imperial systems were created by the </a:t>
            </a:r>
            <a:r>
              <a:rPr lang="en-US" dirty="0" err="1"/>
              <a:t>Mexica</a:t>
            </a:r>
            <a:r>
              <a:rPr lang="en-US" dirty="0"/>
              <a:t> (“Aztecs”) and Inca.</a:t>
            </a:r>
          </a:p>
          <a:p>
            <a:endParaRPr lang="en-US" dirty="0"/>
          </a:p>
        </p:txBody>
      </p:sp>
      <p:sp>
        <p:nvSpPr>
          <p:cNvPr id="4" name="Content Placeholder 3"/>
          <p:cNvSpPr>
            <a:spLocks noGrp="1"/>
          </p:cNvSpPr>
          <p:nvPr>
            <p:ph sz="quarter" idx="4294967295"/>
          </p:nvPr>
        </p:nvSpPr>
        <p:spPr>
          <a:xfrm>
            <a:off x="2286000" y="838200"/>
            <a:ext cx="6858000" cy="6019800"/>
          </a:xfrm>
        </p:spPr>
        <p:txBody>
          <a:bodyPr>
            <a:normAutofit lnSpcReduction="10000"/>
          </a:bodyPr>
          <a:lstStyle/>
          <a:p>
            <a:r>
              <a:rPr lang="en-US" b="1" u="sng" dirty="0" smtClean="0"/>
              <a:t>Chinese Influence on Japan</a:t>
            </a:r>
            <a:endParaRPr lang="en-US" dirty="0" smtClean="0"/>
          </a:p>
          <a:p>
            <a:pPr lvl="1"/>
            <a:r>
              <a:rPr lang="en-US" dirty="0"/>
              <a:t>Unlike Korea and Vietnam who acquired Chinese influences through invasions, the Japanese chose to emulate the Chinese.</a:t>
            </a:r>
            <a:endParaRPr lang="en-US" dirty="0" smtClean="0"/>
          </a:p>
          <a:p>
            <a:pPr lvl="2"/>
            <a:r>
              <a:rPr lang="en-US" dirty="0" smtClean="0"/>
              <a:t>The </a:t>
            </a:r>
            <a:r>
              <a:rPr lang="en-US" dirty="0"/>
              <a:t>Japanese could not help but notice the successes and power of their Tang neighbors. </a:t>
            </a:r>
            <a:endParaRPr lang="en-US" dirty="0" smtClean="0"/>
          </a:p>
          <a:p>
            <a:pPr lvl="1"/>
            <a:r>
              <a:rPr lang="en-US" dirty="0" smtClean="0"/>
              <a:t>The </a:t>
            </a:r>
            <a:r>
              <a:rPr lang="en-US" dirty="0"/>
              <a:t>government embarked on a course of transformation known as the </a:t>
            </a:r>
            <a:r>
              <a:rPr lang="en-US" b="1" dirty="0" err="1"/>
              <a:t>Taika</a:t>
            </a:r>
            <a:r>
              <a:rPr lang="en-US" b="1" dirty="0"/>
              <a:t> Reforms</a:t>
            </a:r>
            <a:r>
              <a:rPr lang="en-US" dirty="0"/>
              <a:t> </a:t>
            </a:r>
            <a:r>
              <a:rPr lang="en-US" dirty="0" smtClean="0"/>
              <a:t>(645C.E.)in </a:t>
            </a:r>
            <a:r>
              <a:rPr lang="en-US" dirty="0"/>
              <a:t>which they copied many of China's successes. </a:t>
            </a:r>
            <a:endParaRPr lang="en-US" dirty="0" smtClean="0"/>
          </a:p>
          <a:p>
            <a:pPr lvl="2"/>
            <a:r>
              <a:rPr lang="en-US" dirty="0" smtClean="0"/>
              <a:t>Centralize the </a:t>
            </a:r>
            <a:r>
              <a:rPr lang="en-US" dirty="0"/>
              <a:t>state by means of a Confucian based bureaucracy. </a:t>
            </a:r>
            <a:endParaRPr lang="en-US" dirty="0" smtClean="0"/>
          </a:p>
          <a:p>
            <a:pPr lvl="2"/>
            <a:r>
              <a:rPr lang="en-US" dirty="0" smtClean="0"/>
              <a:t>Chinese </a:t>
            </a:r>
            <a:r>
              <a:rPr lang="en-US" dirty="0"/>
              <a:t>written language entered </a:t>
            </a:r>
            <a:r>
              <a:rPr lang="en-US" dirty="0" smtClean="0"/>
              <a:t>Japan</a:t>
            </a:r>
          </a:p>
          <a:p>
            <a:pPr lvl="2"/>
            <a:r>
              <a:rPr lang="en-US" dirty="0" smtClean="0"/>
              <a:t>Japanese </a:t>
            </a:r>
            <a:r>
              <a:rPr lang="en-US" dirty="0"/>
              <a:t>borrowed the Chinese </a:t>
            </a:r>
            <a:r>
              <a:rPr lang="en-US" b="1" dirty="0"/>
              <a:t>equal field</a:t>
            </a:r>
            <a:r>
              <a:rPr lang="en-US" dirty="0"/>
              <a:t> system of agriculture. </a:t>
            </a:r>
            <a:endParaRPr lang="en-US" dirty="0" smtClean="0"/>
          </a:p>
          <a:p>
            <a:pPr lvl="2"/>
            <a:r>
              <a:rPr lang="en-US" dirty="0" smtClean="0"/>
              <a:t>Buddhism also poured </a:t>
            </a:r>
            <a:r>
              <a:rPr lang="en-US" dirty="0" smtClean="0"/>
              <a:t>in to Japan, </a:t>
            </a:r>
            <a:r>
              <a:rPr lang="en-US" dirty="0"/>
              <a:t>as it did in Korea and Vietnam. </a:t>
            </a:r>
            <a:br>
              <a:rPr lang="en-US" dirty="0"/>
            </a:br>
            <a:endParaRPr lang="en-US" b="1" u="sng" dirty="0"/>
          </a:p>
        </p:txBody>
      </p:sp>
    </p:spTree>
    <p:extLst>
      <p:ext uri="{BB962C8B-B14F-4D97-AF65-F5344CB8AC3E}">
        <p14:creationId xmlns:p14="http://schemas.microsoft.com/office/powerpoint/2010/main" val="255405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52800" y="0"/>
            <a:ext cx="4711700" cy="1054100"/>
          </a:xfrm>
        </p:spPr>
        <p:txBody>
          <a:bodyPr/>
          <a:lstStyle/>
          <a:p>
            <a:r>
              <a:rPr lang="en-US" dirty="0" smtClean="0"/>
              <a:t>Concept 3.2</a:t>
            </a:r>
            <a:endParaRPr lang="en-US" dirty="0"/>
          </a:p>
        </p:txBody>
      </p:sp>
      <p:sp>
        <p:nvSpPr>
          <p:cNvPr id="3" name="Content Placeholder 2"/>
          <p:cNvSpPr>
            <a:spLocks noGrp="1"/>
          </p:cNvSpPr>
          <p:nvPr>
            <p:ph sz="quarter" idx="4294967295"/>
          </p:nvPr>
        </p:nvSpPr>
        <p:spPr>
          <a:xfrm>
            <a:off x="0" y="0"/>
            <a:ext cx="2590800" cy="6858000"/>
          </a:xfrm>
        </p:spPr>
        <p:txBody>
          <a:bodyPr>
            <a:normAutofit fontScale="85000" lnSpcReduction="20000"/>
          </a:bodyPr>
          <a:lstStyle/>
          <a:p>
            <a:pPr marL="0" indent="0">
              <a:buNone/>
            </a:pPr>
            <a:r>
              <a:rPr lang="en-US" dirty="0">
                <a:solidFill>
                  <a:schemeClr val="tx1"/>
                </a:solidFill>
              </a:rPr>
              <a:t>C. Some states synthesized local and borrowed traditions.</a:t>
            </a:r>
          </a:p>
          <a:p>
            <a:pPr marL="0" indent="0">
              <a:buNone/>
            </a:pPr>
            <a:endParaRPr lang="en-US" dirty="0" smtClean="0">
              <a:solidFill>
                <a:schemeClr val="tx1"/>
              </a:solidFill>
            </a:endParaRPr>
          </a:p>
          <a:p>
            <a:pPr marL="0" indent="0">
              <a:buNone/>
            </a:pPr>
            <a:r>
              <a:rPr lang="en-US" dirty="0" smtClean="0">
                <a:solidFill>
                  <a:schemeClr val="tx1"/>
                </a:solidFill>
              </a:rPr>
              <a:t>Examples </a:t>
            </a:r>
            <a:r>
              <a:rPr lang="en-US" dirty="0">
                <a:solidFill>
                  <a:schemeClr val="tx1"/>
                </a:solidFill>
              </a:rPr>
              <a:t>of synthesis by states:</a:t>
            </a:r>
          </a:p>
          <a:p>
            <a:pPr marL="0" indent="0">
              <a:buNone/>
            </a:pPr>
            <a:r>
              <a:rPr lang="en-US" dirty="0" smtClean="0">
                <a:solidFill>
                  <a:schemeClr val="tx1"/>
                </a:solidFill>
              </a:rPr>
              <a:t>Persian </a:t>
            </a:r>
            <a:r>
              <a:rPr lang="en-US" dirty="0">
                <a:solidFill>
                  <a:schemeClr val="tx1"/>
                </a:solidFill>
              </a:rPr>
              <a:t>traditions that influences Islamic states</a:t>
            </a:r>
          </a:p>
          <a:p>
            <a:pPr marL="0" indent="0">
              <a:buNone/>
            </a:pPr>
            <a:r>
              <a:rPr lang="en-US" dirty="0" smtClean="0">
                <a:solidFill>
                  <a:schemeClr val="tx1"/>
                </a:solidFill>
              </a:rPr>
              <a:t>Chinese </a:t>
            </a:r>
            <a:r>
              <a:rPr lang="en-US" dirty="0">
                <a:solidFill>
                  <a:schemeClr val="tx1"/>
                </a:solidFill>
              </a:rPr>
              <a:t>traditions that influenced states in Japan</a:t>
            </a:r>
          </a:p>
          <a:p>
            <a:pPr marL="0" indent="0">
              <a:buNone/>
            </a:pPr>
            <a:endParaRPr lang="en-US" dirty="0"/>
          </a:p>
          <a:p>
            <a:pPr marL="0" indent="0">
              <a:buNone/>
            </a:pPr>
            <a:r>
              <a:rPr lang="en-US" dirty="0" smtClean="0">
                <a:solidFill>
                  <a:srgbClr val="FF0000"/>
                </a:solidFill>
              </a:rPr>
              <a:t>D. In </a:t>
            </a:r>
            <a:r>
              <a:rPr lang="en-US" dirty="0">
                <a:solidFill>
                  <a:srgbClr val="FF0000"/>
                </a:solidFill>
              </a:rPr>
              <a:t>the Americas, as in Afro-Eurasia, state systems expanded in scope and reach: Networks of city-states flourish in the Maya region and, at the end of this period, imperial systems were created by the </a:t>
            </a:r>
            <a:r>
              <a:rPr lang="en-US" dirty="0" err="1">
                <a:solidFill>
                  <a:srgbClr val="FF0000"/>
                </a:solidFill>
              </a:rPr>
              <a:t>Mexica</a:t>
            </a:r>
            <a:r>
              <a:rPr lang="en-US" dirty="0">
                <a:solidFill>
                  <a:srgbClr val="FF0000"/>
                </a:solidFill>
              </a:rPr>
              <a:t> (“Aztecs”) and Inca.</a:t>
            </a:r>
          </a:p>
          <a:p>
            <a:endParaRPr lang="en-US" dirty="0"/>
          </a:p>
        </p:txBody>
      </p:sp>
      <p:sp>
        <p:nvSpPr>
          <p:cNvPr id="4" name="Content Placeholder 3"/>
          <p:cNvSpPr>
            <a:spLocks noGrp="1"/>
          </p:cNvSpPr>
          <p:nvPr>
            <p:ph sz="quarter" idx="4294967295"/>
          </p:nvPr>
        </p:nvSpPr>
        <p:spPr>
          <a:xfrm>
            <a:off x="2286000" y="838200"/>
            <a:ext cx="6858000" cy="6019800"/>
          </a:xfrm>
        </p:spPr>
        <p:txBody>
          <a:bodyPr>
            <a:normAutofit/>
          </a:bodyPr>
          <a:lstStyle/>
          <a:p>
            <a:r>
              <a:rPr lang="en-US" b="1" u="sng" dirty="0" smtClean="0"/>
              <a:t>The Maya, Aztec, &amp; Inca</a:t>
            </a:r>
            <a:endParaRPr lang="en-US" dirty="0" smtClean="0"/>
          </a:p>
          <a:p>
            <a:pPr lvl="1"/>
            <a:r>
              <a:rPr lang="en-US" dirty="0" smtClean="0"/>
              <a:t>The </a:t>
            </a:r>
            <a:r>
              <a:rPr lang="en-US" b="1" dirty="0" smtClean="0"/>
              <a:t>Maya</a:t>
            </a:r>
            <a:r>
              <a:rPr lang="en-US" dirty="0" smtClean="0"/>
              <a:t> (whom we’ve talked previously appeared in Unit 2 (250-900C.E.) go through a decline and the a resurgence between 1200-1450 C.E.</a:t>
            </a:r>
          </a:p>
          <a:p>
            <a:pPr lvl="2"/>
            <a:r>
              <a:rPr lang="en-US" dirty="0" smtClean="0"/>
              <a:t>City-State like kingdoms similar to Ancient Greece.</a:t>
            </a:r>
          </a:p>
          <a:p>
            <a:pPr lvl="1"/>
            <a:r>
              <a:rPr lang="en-US" dirty="0" smtClean="0"/>
              <a:t>The </a:t>
            </a:r>
            <a:r>
              <a:rPr lang="en-US" b="1" dirty="0" smtClean="0"/>
              <a:t>Aztec</a:t>
            </a:r>
            <a:r>
              <a:rPr lang="en-US" dirty="0" smtClean="0"/>
              <a:t> come to prominence after the end of the Toltec Empire in 1200 C.E.</a:t>
            </a:r>
          </a:p>
          <a:p>
            <a:pPr lvl="2"/>
            <a:r>
              <a:rPr lang="en-US" dirty="0" smtClean="0"/>
              <a:t>12 Million People</a:t>
            </a:r>
          </a:p>
          <a:p>
            <a:pPr lvl="2"/>
            <a:r>
              <a:rPr lang="en-US" dirty="0" smtClean="0"/>
              <a:t>Culture and religion deeply rooted in the belief that the gods were in a constant struggle against the stars.</a:t>
            </a:r>
            <a:r>
              <a:rPr lang="en-US" dirty="0"/>
              <a:t> </a:t>
            </a:r>
            <a:r>
              <a:rPr lang="en-US" dirty="0" smtClean="0"/>
              <a:t>(Required the blood of sacrifice)</a:t>
            </a:r>
          </a:p>
          <a:p>
            <a:pPr lvl="2"/>
            <a:r>
              <a:rPr lang="en-US" dirty="0" smtClean="0"/>
              <a:t>Used the silt/muck of lakes to create islands of agriculture called </a:t>
            </a:r>
            <a:r>
              <a:rPr lang="en-US" b="1" dirty="0" smtClean="0"/>
              <a:t>chinampas</a:t>
            </a:r>
            <a:r>
              <a:rPr lang="en-US" dirty="0" smtClean="0"/>
              <a:t>.</a:t>
            </a:r>
          </a:p>
          <a:p>
            <a:pPr lvl="2"/>
            <a:r>
              <a:rPr lang="en-US" dirty="0" smtClean="0"/>
              <a:t>Elaborate trade and tribute system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95" y="152400"/>
            <a:ext cx="2602992"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48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52800" y="0"/>
            <a:ext cx="4711700" cy="1054100"/>
          </a:xfrm>
        </p:spPr>
        <p:txBody>
          <a:bodyPr/>
          <a:lstStyle/>
          <a:p>
            <a:r>
              <a:rPr lang="en-US" dirty="0" smtClean="0"/>
              <a:t>Concept 3.2</a:t>
            </a:r>
            <a:endParaRPr lang="en-US" dirty="0"/>
          </a:p>
        </p:txBody>
      </p:sp>
      <p:sp>
        <p:nvSpPr>
          <p:cNvPr id="3" name="Content Placeholder 2"/>
          <p:cNvSpPr>
            <a:spLocks noGrp="1"/>
          </p:cNvSpPr>
          <p:nvPr>
            <p:ph sz="quarter" idx="4294967295"/>
          </p:nvPr>
        </p:nvSpPr>
        <p:spPr>
          <a:xfrm>
            <a:off x="0" y="0"/>
            <a:ext cx="2590800" cy="6858000"/>
          </a:xfrm>
        </p:spPr>
        <p:txBody>
          <a:bodyPr>
            <a:normAutofit fontScale="92500"/>
          </a:bodyPr>
          <a:lstStyle/>
          <a:p>
            <a:pPr marL="0" indent="0">
              <a:buNone/>
            </a:pPr>
            <a:r>
              <a:rPr lang="en-US" dirty="0"/>
              <a:t>II. Interregional contacts and conflicts between states and empires encouraged significant technological and cultural transfers.</a:t>
            </a:r>
          </a:p>
          <a:p>
            <a:endParaRPr lang="en-US" dirty="0" smtClean="0"/>
          </a:p>
          <a:p>
            <a:pPr marL="0" indent="0">
              <a:buNone/>
            </a:pPr>
            <a:r>
              <a:rPr lang="en-US" dirty="0" smtClean="0"/>
              <a:t>Examples </a:t>
            </a:r>
            <a:r>
              <a:rPr lang="en-US" dirty="0"/>
              <a:t>of technological and cultural transfers:</a:t>
            </a:r>
          </a:p>
          <a:p>
            <a:pPr marL="0" indent="0">
              <a:buNone/>
            </a:pPr>
            <a:r>
              <a:rPr lang="en-US" dirty="0" smtClean="0"/>
              <a:t>1. Between </a:t>
            </a:r>
            <a:r>
              <a:rPr lang="en-US" dirty="0"/>
              <a:t>Tang China and the Abbasids</a:t>
            </a:r>
          </a:p>
          <a:p>
            <a:pPr marL="0" indent="0">
              <a:buNone/>
            </a:pPr>
            <a:r>
              <a:rPr lang="en-US" dirty="0" smtClean="0"/>
              <a:t>2. Across </a:t>
            </a:r>
            <a:r>
              <a:rPr lang="en-US" dirty="0"/>
              <a:t>the Mongol Empires</a:t>
            </a:r>
          </a:p>
          <a:p>
            <a:pPr marL="0" indent="0">
              <a:buNone/>
            </a:pPr>
            <a:r>
              <a:rPr lang="en-US" dirty="0" smtClean="0"/>
              <a:t>3. During </a:t>
            </a:r>
            <a:r>
              <a:rPr lang="en-US" dirty="0"/>
              <a:t>the Crusades</a:t>
            </a:r>
          </a:p>
          <a:p>
            <a:endParaRPr lang="en-US" dirty="0"/>
          </a:p>
        </p:txBody>
      </p:sp>
      <p:sp>
        <p:nvSpPr>
          <p:cNvPr id="4" name="Content Placeholder 3"/>
          <p:cNvSpPr>
            <a:spLocks noGrp="1"/>
          </p:cNvSpPr>
          <p:nvPr>
            <p:ph sz="quarter" idx="4294967295"/>
          </p:nvPr>
        </p:nvSpPr>
        <p:spPr>
          <a:xfrm>
            <a:off x="2286000" y="838200"/>
            <a:ext cx="6858000" cy="6019800"/>
          </a:xfrm>
        </p:spPr>
        <p:txBody>
          <a:bodyPr>
            <a:normAutofit fontScale="70000" lnSpcReduction="20000"/>
          </a:bodyPr>
          <a:lstStyle/>
          <a:p>
            <a:r>
              <a:rPr lang="en-US" dirty="0" smtClean="0"/>
              <a:t>Major Interregional conflicts of the Period:</a:t>
            </a:r>
          </a:p>
          <a:p>
            <a:endParaRPr lang="en-US" dirty="0"/>
          </a:p>
          <a:p>
            <a:r>
              <a:rPr lang="en-US" b="1" u="sng" dirty="0" smtClean="0"/>
              <a:t>Tang China &amp; The Abbasids</a:t>
            </a:r>
          </a:p>
          <a:p>
            <a:pPr lvl="1"/>
            <a:r>
              <a:rPr lang="en-US" b="1" dirty="0" smtClean="0"/>
              <a:t>Battle of </a:t>
            </a:r>
            <a:r>
              <a:rPr lang="en-US" b="1" dirty="0" err="1" smtClean="0"/>
              <a:t>Talas</a:t>
            </a:r>
            <a:r>
              <a:rPr lang="en-US" b="1" dirty="0" smtClean="0"/>
              <a:t> in 751 C.E.:</a:t>
            </a:r>
            <a:r>
              <a:rPr lang="en-US" dirty="0" smtClean="0"/>
              <a:t> Victory of the Islamic Caliphate over Chinese Expansion into Central Asia.</a:t>
            </a:r>
          </a:p>
          <a:p>
            <a:pPr lvl="1"/>
            <a:r>
              <a:rPr lang="en-US" b="1" dirty="0" smtClean="0"/>
              <a:t>Exchanges:</a:t>
            </a:r>
            <a:endParaRPr lang="en-US" dirty="0" smtClean="0"/>
          </a:p>
          <a:p>
            <a:pPr lvl="2"/>
            <a:r>
              <a:rPr lang="en-US" dirty="0" smtClean="0"/>
              <a:t>Central Asia becomes primarily Islamic and Buddhism declined in the region.</a:t>
            </a:r>
          </a:p>
          <a:p>
            <a:pPr lvl="2"/>
            <a:r>
              <a:rPr lang="en-US" dirty="0" smtClean="0"/>
              <a:t>Transfer of Paper-Making from China to the Islamic World.</a:t>
            </a:r>
          </a:p>
          <a:p>
            <a:r>
              <a:rPr lang="en-US" b="1" u="sng" dirty="0" smtClean="0"/>
              <a:t>Exchange Around The Mongol Empire</a:t>
            </a:r>
            <a:endParaRPr lang="en-US" dirty="0" smtClean="0"/>
          </a:p>
          <a:p>
            <a:pPr lvl="1"/>
            <a:r>
              <a:rPr lang="en-US" dirty="0" smtClean="0"/>
              <a:t>Islamic </a:t>
            </a:r>
            <a:r>
              <a:rPr lang="en-US" b="1" dirty="0"/>
              <a:t>mathematics</a:t>
            </a:r>
            <a:r>
              <a:rPr lang="en-US" dirty="0"/>
              <a:t> and </a:t>
            </a:r>
            <a:r>
              <a:rPr lang="en-US" b="1" dirty="0"/>
              <a:t>astronomy</a:t>
            </a:r>
            <a:r>
              <a:rPr lang="en-US" dirty="0"/>
              <a:t> spread from the Dar la Islam into </a:t>
            </a:r>
            <a:r>
              <a:rPr lang="en-US" dirty="0" smtClean="0"/>
              <a:t>China. </a:t>
            </a:r>
            <a:r>
              <a:rPr lang="en-US" dirty="0"/>
              <a:t>The Chinese made advanced calculations in these areas which then made their way back to the Muslim world. </a:t>
            </a:r>
            <a:endParaRPr lang="en-US" dirty="0" smtClean="0"/>
          </a:p>
          <a:p>
            <a:pPr lvl="2"/>
            <a:r>
              <a:rPr lang="en-US" dirty="0" smtClean="0"/>
              <a:t>Algebra</a:t>
            </a:r>
          </a:p>
          <a:p>
            <a:pPr lvl="2"/>
            <a:r>
              <a:rPr lang="en-US" dirty="0" smtClean="0"/>
              <a:t>Accurate </a:t>
            </a:r>
            <a:r>
              <a:rPr lang="en-US" dirty="0"/>
              <a:t>readings of the heavens were very important to Daoism and Shamanism, both of which depended on astrological readings to plan weddings, feasts and agriculture. </a:t>
            </a:r>
            <a:endParaRPr lang="en-US" dirty="0" smtClean="0"/>
          </a:p>
          <a:p>
            <a:pPr lvl="1"/>
            <a:r>
              <a:rPr lang="en-US" b="1" dirty="0" smtClean="0"/>
              <a:t>Geography</a:t>
            </a:r>
            <a:r>
              <a:rPr lang="en-US" dirty="0" smtClean="0"/>
              <a:t> </a:t>
            </a:r>
            <a:r>
              <a:rPr lang="en-US" dirty="0"/>
              <a:t>and </a:t>
            </a:r>
            <a:r>
              <a:rPr lang="en-US" b="1" dirty="0" smtClean="0"/>
              <a:t>cartography</a:t>
            </a:r>
            <a:r>
              <a:rPr lang="en-US" dirty="0" smtClean="0"/>
              <a:t>: Scholars </a:t>
            </a:r>
            <a:r>
              <a:rPr lang="en-US" dirty="0"/>
              <a:t>combined geographic information from China to the Middle East into the most accurate maps in the world at that time thus enabling the later Ming Dynasty to initiate its famous explorations (</a:t>
            </a:r>
            <a:r>
              <a:rPr lang="en-US" dirty="0" err="1"/>
              <a:t>Zeng</a:t>
            </a:r>
            <a:r>
              <a:rPr lang="en-US" dirty="0"/>
              <a:t> He and Ma </a:t>
            </a:r>
            <a:r>
              <a:rPr lang="en-US" dirty="0" err="1"/>
              <a:t>Huan</a:t>
            </a:r>
            <a:r>
              <a:rPr lang="en-US" dirty="0" smtClean="0"/>
              <a:t>).</a:t>
            </a:r>
          </a:p>
          <a:p>
            <a:pPr lvl="1"/>
            <a:r>
              <a:rPr lang="en-US" dirty="0" smtClean="0"/>
              <a:t>In </a:t>
            </a:r>
            <a:r>
              <a:rPr lang="en-US" dirty="0"/>
              <a:t>the world of food and agriculture, the </a:t>
            </a:r>
            <a:r>
              <a:rPr lang="en-US" dirty="0" err="1"/>
              <a:t>Pax</a:t>
            </a:r>
            <a:r>
              <a:rPr lang="en-US" dirty="0"/>
              <a:t> Mongolia allowed for the transfer of </a:t>
            </a:r>
            <a:r>
              <a:rPr lang="en-US" b="1" dirty="0"/>
              <a:t>grapes</a:t>
            </a:r>
            <a:r>
              <a:rPr lang="en-US" dirty="0"/>
              <a:t> and </a:t>
            </a:r>
            <a:r>
              <a:rPr lang="en-US" b="1" dirty="0"/>
              <a:t>fruit trees</a:t>
            </a:r>
            <a:r>
              <a:rPr lang="en-US" dirty="0"/>
              <a:t> to China. In return, luxury items of Chinese cuisine, such as </a:t>
            </a:r>
            <a:r>
              <a:rPr lang="en-US" b="1" dirty="0"/>
              <a:t>pepper</a:t>
            </a:r>
            <a:r>
              <a:rPr lang="en-US" dirty="0"/>
              <a:t>, </a:t>
            </a:r>
            <a:r>
              <a:rPr lang="en-US" b="1" dirty="0"/>
              <a:t>cinnamon</a:t>
            </a:r>
            <a:r>
              <a:rPr lang="en-US" dirty="0"/>
              <a:t> and </a:t>
            </a:r>
            <a:r>
              <a:rPr lang="en-US" b="1" dirty="0"/>
              <a:t>tea</a:t>
            </a:r>
            <a:r>
              <a:rPr lang="en-US" dirty="0"/>
              <a:t>, were introduced into the Muslim world. </a:t>
            </a:r>
            <a:endParaRPr lang="en-US" dirty="0" smtClean="0"/>
          </a:p>
          <a:p>
            <a:pPr lvl="1"/>
            <a:r>
              <a:rPr lang="en-US" dirty="0" smtClean="0"/>
              <a:t>Perhaps </a:t>
            </a:r>
            <a:r>
              <a:rPr lang="en-US" dirty="0"/>
              <a:t>the most important technological transfers during the </a:t>
            </a:r>
            <a:r>
              <a:rPr lang="en-US" dirty="0" err="1"/>
              <a:t>Pax</a:t>
            </a:r>
            <a:r>
              <a:rPr lang="en-US" dirty="0"/>
              <a:t> Mongolia were </a:t>
            </a:r>
            <a:r>
              <a:rPr lang="en-US" b="1" dirty="0"/>
              <a:t>block printing</a:t>
            </a:r>
            <a:r>
              <a:rPr lang="en-US" dirty="0"/>
              <a:t> and </a:t>
            </a:r>
            <a:r>
              <a:rPr lang="en-US" b="1" dirty="0"/>
              <a:t>gunpowder</a:t>
            </a:r>
            <a:r>
              <a:rPr lang="en-US" dirty="0"/>
              <a:t>. </a:t>
            </a:r>
            <a:endParaRPr lang="en-US" b="1" u="sng" dirty="0" smtClean="0"/>
          </a:p>
        </p:txBody>
      </p:sp>
    </p:spTree>
    <p:extLst>
      <p:ext uri="{BB962C8B-B14F-4D97-AF65-F5344CB8AC3E}">
        <p14:creationId xmlns:p14="http://schemas.microsoft.com/office/powerpoint/2010/main" val="115923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52800" y="0"/>
            <a:ext cx="4711700" cy="1054100"/>
          </a:xfrm>
        </p:spPr>
        <p:txBody>
          <a:bodyPr/>
          <a:lstStyle/>
          <a:p>
            <a:r>
              <a:rPr lang="en-US" dirty="0" smtClean="0"/>
              <a:t>Concept 3.2</a:t>
            </a:r>
            <a:endParaRPr lang="en-US" dirty="0"/>
          </a:p>
        </p:txBody>
      </p:sp>
      <p:sp>
        <p:nvSpPr>
          <p:cNvPr id="3" name="Content Placeholder 2"/>
          <p:cNvSpPr>
            <a:spLocks noGrp="1"/>
          </p:cNvSpPr>
          <p:nvPr>
            <p:ph sz="quarter" idx="4294967295"/>
          </p:nvPr>
        </p:nvSpPr>
        <p:spPr>
          <a:xfrm>
            <a:off x="0" y="0"/>
            <a:ext cx="2590800" cy="6858000"/>
          </a:xfrm>
        </p:spPr>
        <p:txBody>
          <a:bodyPr>
            <a:normAutofit fontScale="92500"/>
          </a:bodyPr>
          <a:lstStyle/>
          <a:p>
            <a:pPr marL="0" indent="0">
              <a:buNone/>
            </a:pPr>
            <a:r>
              <a:rPr lang="en-US" dirty="0"/>
              <a:t>II. Interregional contacts and conflicts between states and empires encouraged significant technological and cultural transfers.</a:t>
            </a:r>
          </a:p>
          <a:p>
            <a:endParaRPr lang="en-US" dirty="0" smtClean="0"/>
          </a:p>
          <a:p>
            <a:pPr marL="0" indent="0">
              <a:buNone/>
            </a:pPr>
            <a:r>
              <a:rPr lang="en-US" dirty="0" smtClean="0"/>
              <a:t>Examples </a:t>
            </a:r>
            <a:r>
              <a:rPr lang="en-US" dirty="0"/>
              <a:t>of technological and cultural transfers:</a:t>
            </a:r>
          </a:p>
          <a:p>
            <a:pPr marL="0" indent="0">
              <a:buNone/>
            </a:pPr>
            <a:r>
              <a:rPr lang="en-US" dirty="0" smtClean="0"/>
              <a:t>1. Between </a:t>
            </a:r>
            <a:r>
              <a:rPr lang="en-US" dirty="0"/>
              <a:t>Tang China and the Abbasids</a:t>
            </a:r>
          </a:p>
          <a:p>
            <a:pPr marL="0" indent="0">
              <a:buNone/>
            </a:pPr>
            <a:r>
              <a:rPr lang="en-US" dirty="0" smtClean="0"/>
              <a:t>2. Across </a:t>
            </a:r>
            <a:r>
              <a:rPr lang="en-US" dirty="0"/>
              <a:t>the Mongol Empires</a:t>
            </a:r>
          </a:p>
          <a:p>
            <a:pPr marL="0" indent="0">
              <a:buNone/>
            </a:pPr>
            <a:r>
              <a:rPr lang="en-US" dirty="0" smtClean="0"/>
              <a:t>3. During </a:t>
            </a:r>
            <a:r>
              <a:rPr lang="en-US" dirty="0"/>
              <a:t>the Crusades</a:t>
            </a:r>
          </a:p>
          <a:p>
            <a:endParaRPr lang="en-US" dirty="0"/>
          </a:p>
        </p:txBody>
      </p:sp>
      <p:sp>
        <p:nvSpPr>
          <p:cNvPr id="4" name="Content Placeholder 3"/>
          <p:cNvSpPr>
            <a:spLocks noGrp="1"/>
          </p:cNvSpPr>
          <p:nvPr>
            <p:ph sz="quarter" idx="4294967295"/>
          </p:nvPr>
        </p:nvSpPr>
        <p:spPr>
          <a:xfrm>
            <a:off x="2286000" y="838200"/>
            <a:ext cx="6858000" cy="6019800"/>
          </a:xfrm>
        </p:spPr>
        <p:txBody>
          <a:bodyPr>
            <a:normAutofit/>
          </a:bodyPr>
          <a:lstStyle/>
          <a:p>
            <a:r>
              <a:rPr lang="en-US" dirty="0" smtClean="0"/>
              <a:t>Major Interregional conflicts of the Period:</a:t>
            </a:r>
          </a:p>
          <a:p>
            <a:pPr lvl="1"/>
            <a:r>
              <a:rPr lang="en-US" b="1" u="sng" dirty="0" smtClean="0"/>
              <a:t>The Crusades:</a:t>
            </a:r>
            <a:r>
              <a:rPr lang="en-US" dirty="0" smtClean="0"/>
              <a:t> Historians argue over whether the Crusades caused the exchange of information and technology from east to west.</a:t>
            </a:r>
          </a:p>
          <a:p>
            <a:pPr lvl="2"/>
            <a:r>
              <a:rPr lang="en-US" b="1" dirty="0" smtClean="0"/>
              <a:t>Arabic Numerals </a:t>
            </a:r>
            <a:r>
              <a:rPr lang="en-US" dirty="0" smtClean="0"/>
              <a:t>and </a:t>
            </a:r>
            <a:r>
              <a:rPr lang="en-US" b="1" dirty="0" smtClean="0"/>
              <a:t>The Decimal System</a:t>
            </a:r>
            <a:endParaRPr lang="en-US" dirty="0" smtClean="0"/>
          </a:p>
          <a:p>
            <a:pPr lvl="2"/>
            <a:r>
              <a:rPr lang="en-US" b="1" dirty="0" smtClean="0"/>
              <a:t>Food:</a:t>
            </a:r>
            <a:r>
              <a:rPr lang="en-US" dirty="0" smtClean="0"/>
              <a:t> Yogurt, Coffee, Sugar, Dates</a:t>
            </a:r>
          </a:p>
          <a:p>
            <a:pPr lvl="2"/>
            <a:r>
              <a:rPr lang="en-US" dirty="0" smtClean="0"/>
              <a:t>Science and Medicine</a:t>
            </a:r>
          </a:p>
          <a:p>
            <a:pPr lvl="2"/>
            <a:r>
              <a:rPr lang="en-US" dirty="0" smtClean="0"/>
              <a:t>Philosophy lost during the fall of Rome but preserved by Arabic Scholars (Aristotle)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4078605"/>
            <a:ext cx="4914900" cy="275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44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2057401"/>
            <a:ext cx="8991599" cy="4724400"/>
          </a:xfrm>
        </p:spPr>
        <p:txBody>
          <a:bodyPr>
            <a:normAutofit/>
          </a:bodyPr>
          <a:lstStyle/>
          <a:p>
            <a:pPr marL="457200" indent="-457200">
              <a:buFont typeface="+mj-lt"/>
              <a:buAutoNum type="arabicPeriod"/>
            </a:pPr>
            <a:r>
              <a:rPr lang="en-US" dirty="0"/>
              <a:t>Innovations stimulated agricultural and industrial production in many regions.</a:t>
            </a:r>
          </a:p>
          <a:p>
            <a:pPr lvl="1"/>
            <a:r>
              <a:rPr lang="en-US" dirty="0"/>
              <a:t>During this period agricultural technology improves, humans begin transporting indigenous species to equivalent climates.  Trade good production increases.</a:t>
            </a:r>
          </a:p>
          <a:p>
            <a:pPr marL="457200" indent="-457200">
              <a:buFont typeface="+mj-lt"/>
              <a:buAutoNum type="arabicPeriod"/>
            </a:pPr>
            <a:r>
              <a:rPr lang="en-US" dirty="0"/>
              <a:t>The Decline and Renewal of Urban Centers…</a:t>
            </a:r>
          </a:p>
          <a:p>
            <a:pPr marL="457200" indent="-457200">
              <a:buFont typeface="+mj-lt"/>
              <a:buAutoNum type="arabicPeriod"/>
            </a:pPr>
            <a:r>
              <a:rPr lang="en-US" dirty="0">
                <a:solidFill>
                  <a:schemeClr val="tx1"/>
                </a:solidFill>
              </a:rPr>
              <a:t>Important Changes in the way labor is managed throughout the world.</a:t>
            </a:r>
          </a:p>
          <a:p>
            <a:pPr lvl="1"/>
            <a:r>
              <a:rPr lang="en-US" dirty="0">
                <a:solidFill>
                  <a:schemeClr val="tx1"/>
                </a:solidFill>
              </a:rPr>
              <a:t>Social Structures remain largely unchanged, new forces of labor emerge, and religious diffusion contributes to changes in family and gender relations.</a:t>
            </a:r>
          </a:p>
          <a:p>
            <a:endParaRPr lang="en-US" dirty="0"/>
          </a:p>
        </p:txBody>
      </p:sp>
      <p:sp>
        <p:nvSpPr>
          <p:cNvPr id="3" name="Title 2"/>
          <p:cNvSpPr>
            <a:spLocks noGrp="1"/>
          </p:cNvSpPr>
          <p:nvPr>
            <p:ph type="title"/>
          </p:nvPr>
        </p:nvSpPr>
        <p:spPr>
          <a:xfrm>
            <a:off x="609600" y="304800"/>
            <a:ext cx="7756263" cy="1054250"/>
          </a:xfrm>
        </p:spPr>
        <p:txBody>
          <a:bodyPr/>
          <a:lstStyle/>
          <a:p>
            <a:r>
              <a:rPr lang="en-US" dirty="0">
                <a:solidFill>
                  <a:srgbClr val="895D1D"/>
                </a:solidFill>
              </a:rPr>
              <a:t>Key Concept 3.3</a:t>
            </a:r>
            <a:br>
              <a:rPr lang="en-US" dirty="0">
                <a:solidFill>
                  <a:srgbClr val="895D1D"/>
                </a:solidFill>
              </a:rPr>
            </a:br>
            <a:r>
              <a:rPr lang="en-US" sz="2400" dirty="0">
                <a:solidFill>
                  <a:srgbClr val="895D1D"/>
                </a:solidFill>
              </a:rPr>
              <a:t>Increased Economic Productive Capacity and Its Consequences.</a:t>
            </a:r>
            <a:endParaRPr lang="en-US" dirty="0"/>
          </a:p>
        </p:txBody>
      </p:sp>
    </p:spTree>
    <p:extLst>
      <p:ext uri="{BB962C8B-B14F-4D97-AF65-F5344CB8AC3E}">
        <p14:creationId xmlns:p14="http://schemas.microsoft.com/office/powerpoint/2010/main" val="2258453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6172200" cy="5638801"/>
          </a:xfrm>
        </p:spPr>
        <p:txBody>
          <a:bodyPr>
            <a:normAutofit lnSpcReduction="10000"/>
          </a:bodyPr>
          <a:lstStyle/>
          <a:p>
            <a:r>
              <a:rPr lang="en-US" dirty="0" smtClean="0"/>
              <a:t>New technologies that appear during this period include:</a:t>
            </a:r>
          </a:p>
          <a:p>
            <a:pPr lvl="1"/>
            <a:r>
              <a:rPr lang="en-US" dirty="0" smtClean="0"/>
              <a:t>Intensified Irrigation (Roman &amp; Muslim), Crop Rotation, Agricultural Manuals.</a:t>
            </a:r>
          </a:p>
          <a:p>
            <a:r>
              <a:rPr lang="en-US" dirty="0" smtClean="0"/>
              <a:t>New Technology = Better Agriculture</a:t>
            </a:r>
          </a:p>
          <a:p>
            <a:pPr lvl="1"/>
            <a:r>
              <a:rPr lang="en-US" dirty="0" err="1" smtClean="0"/>
              <a:t>Chinampas</a:t>
            </a:r>
            <a:r>
              <a:rPr lang="en-US" dirty="0" smtClean="0"/>
              <a:t> in Mesoamerica</a:t>
            </a:r>
          </a:p>
          <a:p>
            <a:pPr lvl="1"/>
            <a:r>
              <a:rPr lang="en-US" dirty="0" smtClean="0"/>
              <a:t>Horse Collar &amp; Plow in W. Europe</a:t>
            </a:r>
          </a:p>
          <a:p>
            <a:pPr lvl="1"/>
            <a:r>
              <a:rPr lang="en-US" dirty="0" err="1" smtClean="0"/>
              <a:t>Champa</a:t>
            </a:r>
            <a:r>
              <a:rPr lang="en-US" dirty="0" smtClean="0"/>
              <a:t> Rice in China</a:t>
            </a:r>
          </a:p>
          <a:p>
            <a:r>
              <a:rPr lang="en-US" dirty="0" smtClean="0"/>
              <a:t>The demand for variety/similarity helps lead to the diffusion of agriculture to locations of similar climate,</a:t>
            </a:r>
          </a:p>
          <a:p>
            <a:r>
              <a:rPr lang="en-US" dirty="0" smtClean="0"/>
              <a:t>Also the demand for luxury goods produced in Persia/India increased leading to higher production &amp; trade.</a:t>
            </a:r>
          </a:p>
          <a:p>
            <a:pPr lvl="1"/>
            <a:r>
              <a:rPr lang="en-US" dirty="0" smtClean="0"/>
              <a:t>Iron/Steel Production in China</a:t>
            </a:r>
            <a:endParaRPr lang="en-US" dirty="0"/>
          </a:p>
        </p:txBody>
      </p:sp>
      <p:sp>
        <p:nvSpPr>
          <p:cNvPr id="3" name="Title 2"/>
          <p:cNvSpPr>
            <a:spLocks noGrp="1"/>
          </p:cNvSpPr>
          <p:nvPr>
            <p:ph type="title"/>
          </p:nvPr>
        </p:nvSpPr>
        <p:spPr>
          <a:xfrm>
            <a:off x="685800" y="152400"/>
            <a:ext cx="7756263" cy="1054250"/>
          </a:xfrm>
        </p:spPr>
        <p:txBody>
          <a:bodyPr/>
          <a:lstStyle/>
          <a:p>
            <a:r>
              <a:rPr lang="en-US" dirty="0" smtClean="0"/>
              <a:t>Agricultural Innovation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5160" y="3886200"/>
            <a:ext cx="3251579" cy="2809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524000"/>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523999"/>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21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fade">
                                      <p:cBhvr>
                                        <p:cTn id="23" dur="500"/>
                                        <p:tgtEl>
                                          <p:spTgt spid="102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childTnLst>
                                </p:cTn>
                              </p:par>
                              <p:par>
                                <p:cTn id="28" presetID="2" presetClass="entr" presetSubtype="4" fill="hold" nodeType="withEffect">
                                  <p:stCondLst>
                                    <p:cond delay="0"/>
                                  </p:stCondLst>
                                  <p:childTnLst>
                                    <p:set>
                                      <p:cBhvr>
                                        <p:cTn id="29" dur="1" fill="hold">
                                          <p:stCondLst>
                                            <p:cond delay="0"/>
                                          </p:stCondLst>
                                        </p:cTn>
                                        <p:tgtEl>
                                          <p:spTgt spid="1028"/>
                                        </p:tgtEl>
                                        <p:attrNameLst>
                                          <p:attrName>style.visibility</p:attrName>
                                        </p:attrNameLst>
                                      </p:cBhvr>
                                      <p:to>
                                        <p:strVal val="visible"/>
                                      </p:to>
                                    </p:set>
                                    <p:anim calcmode="lin" valueType="num">
                                      <p:cBhvr additive="base">
                                        <p:cTn id="30" dur="500" fill="hold"/>
                                        <p:tgtEl>
                                          <p:spTgt spid="1028"/>
                                        </p:tgtEl>
                                        <p:attrNameLst>
                                          <p:attrName>ppt_x</p:attrName>
                                        </p:attrNameLst>
                                      </p:cBhvr>
                                      <p:tavLst>
                                        <p:tav tm="0">
                                          <p:val>
                                            <p:strVal val="#ppt_x"/>
                                          </p:val>
                                        </p:tav>
                                        <p:tav tm="100000">
                                          <p:val>
                                            <p:strVal val="#ppt_x"/>
                                          </p:val>
                                        </p:tav>
                                      </p:tavLst>
                                    </p:anim>
                                    <p:anim calcmode="lin" valueType="num">
                                      <p:cBhvr additive="base">
                                        <p:cTn id="31" dur="500" fill="hold"/>
                                        <p:tgtEl>
                                          <p:spTgt spid="1028"/>
                                        </p:tgtEl>
                                        <p:attrNameLst>
                                          <p:attrName>ppt_y</p:attrName>
                                        </p:attrNameLst>
                                      </p:cBhvr>
                                      <p:tavLst>
                                        <p:tav tm="0">
                                          <p:val>
                                            <p:strVal val="1+#ppt_h/2"/>
                                          </p:val>
                                        </p:tav>
                                        <p:tav tm="100000">
                                          <p:val>
                                            <p:strVal val="#ppt_y"/>
                                          </p:val>
                                        </p:tav>
                                      </p:tavLst>
                                    </p:anim>
                                  </p:childTnLst>
                                </p:cTn>
                              </p:par>
                              <p:par>
                                <p:cTn id="32" presetID="1" presetClass="entr" presetSubtype="0" fill="hold" grpId="0"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057401"/>
            <a:ext cx="9143999" cy="4800600"/>
          </a:xfrm>
        </p:spPr>
        <p:txBody>
          <a:bodyPr>
            <a:normAutofit fontScale="77500" lnSpcReduction="20000"/>
          </a:bodyPr>
          <a:lstStyle/>
          <a:p>
            <a:r>
              <a:rPr lang="en-US" b="1" dirty="0" smtClean="0"/>
              <a:t>Invasions: </a:t>
            </a:r>
            <a:r>
              <a:rPr lang="en-US" dirty="0" smtClean="0"/>
              <a:t>All </a:t>
            </a:r>
            <a:r>
              <a:rPr lang="en-US" dirty="0"/>
              <a:t>of the classical </a:t>
            </a:r>
            <a:r>
              <a:rPr lang="en-US" dirty="0" smtClean="0"/>
              <a:t>societies fell </a:t>
            </a:r>
            <a:r>
              <a:rPr lang="en-US" dirty="0"/>
              <a:t>to invaders. In their wake, </a:t>
            </a:r>
            <a:r>
              <a:rPr lang="en-US" dirty="0" smtClean="0"/>
              <a:t>Feudalism </a:t>
            </a:r>
            <a:r>
              <a:rPr lang="en-US" dirty="0"/>
              <a:t>took root as the socio-political standard of the </a:t>
            </a:r>
            <a:r>
              <a:rPr lang="en-US" dirty="0" smtClean="0"/>
              <a:t>period.</a:t>
            </a:r>
          </a:p>
          <a:p>
            <a:pPr lvl="1"/>
            <a:r>
              <a:rPr lang="en-US" dirty="0" smtClean="0"/>
              <a:t>Rome: Visigoths</a:t>
            </a:r>
            <a:r>
              <a:rPr lang="en-US" dirty="0"/>
              <a:t>, </a:t>
            </a:r>
            <a:r>
              <a:rPr lang="en-US" dirty="0" err="1"/>
              <a:t>Ostrogoths</a:t>
            </a:r>
            <a:r>
              <a:rPr lang="en-US" dirty="0"/>
              <a:t>, </a:t>
            </a:r>
            <a:r>
              <a:rPr lang="en-US" dirty="0" smtClean="0"/>
              <a:t>Vandals</a:t>
            </a:r>
          </a:p>
          <a:p>
            <a:pPr lvl="1"/>
            <a:r>
              <a:rPr lang="en-US" dirty="0" smtClean="0"/>
              <a:t>Gupta: </a:t>
            </a:r>
            <a:r>
              <a:rPr lang="en-US" dirty="0"/>
              <a:t>White </a:t>
            </a:r>
            <a:r>
              <a:rPr lang="en-US" dirty="0" smtClean="0"/>
              <a:t>Huns</a:t>
            </a:r>
          </a:p>
          <a:p>
            <a:pPr lvl="1"/>
            <a:r>
              <a:rPr lang="en-US" dirty="0" smtClean="0"/>
              <a:t>Han: </a:t>
            </a:r>
            <a:r>
              <a:rPr lang="en-US" dirty="0" err="1" smtClean="0"/>
              <a:t>Xiongnu</a:t>
            </a:r>
            <a:endParaRPr lang="en-US" dirty="0" smtClean="0"/>
          </a:p>
          <a:p>
            <a:pPr lvl="1"/>
            <a:endParaRPr lang="en-US" dirty="0" smtClean="0"/>
          </a:p>
          <a:p>
            <a:r>
              <a:rPr lang="en-US" b="1" dirty="0" smtClean="0"/>
              <a:t>Diseases:</a:t>
            </a:r>
            <a:r>
              <a:rPr lang="en-US" dirty="0" smtClean="0"/>
              <a:t> Increased classical (Period 2) trade led to the spread of diseases.</a:t>
            </a:r>
          </a:p>
          <a:p>
            <a:pPr lvl="1"/>
            <a:r>
              <a:rPr lang="en-US" dirty="0" smtClean="0"/>
              <a:t>Justinian’s Plague 6</a:t>
            </a:r>
            <a:r>
              <a:rPr lang="en-US" baseline="30000" dirty="0" smtClean="0"/>
              <a:t>th</a:t>
            </a:r>
            <a:r>
              <a:rPr lang="en-US" dirty="0" smtClean="0"/>
              <a:t> Century kills ¼ of Europe</a:t>
            </a:r>
          </a:p>
          <a:p>
            <a:pPr lvl="1"/>
            <a:r>
              <a:rPr lang="en-US" dirty="0" smtClean="0"/>
              <a:t>Smallpox/Measles kill ¼ of Chinese population in 7</a:t>
            </a:r>
            <a:r>
              <a:rPr lang="en-US" baseline="30000" dirty="0" smtClean="0"/>
              <a:t>th</a:t>
            </a:r>
            <a:r>
              <a:rPr lang="en-US" dirty="0" smtClean="0"/>
              <a:t> Century</a:t>
            </a:r>
          </a:p>
          <a:p>
            <a:pPr lvl="1"/>
            <a:endParaRPr lang="en-US" dirty="0" smtClean="0"/>
          </a:p>
          <a:p>
            <a:r>
              <a:rPr lang="en-US" b="1" dirty="0" smtClean="0"/>
              <a:t>Agricultural Decline:</a:t>
            </a:r>
            <a:r>
              <a:rPr lang="en-US" dirty="0"/>
              <a:t> </a:t>
            </a:r>
            <a:r>
              <a:rPr lang="en-US" dirty="0" smtClean="0"/>
              <a:t>Lack of Political authority/safety equals decreased agricultural output. There was not </a:t>
            </a:r>
            <a:r>
              <a:rPr lang="en-US" dirty="0"/>
              <a:t>enough food production to feed a large urban center</a:t>
            </a:r>
            <a:r>
              <a:rPr lang="en-US" dirty="0" smtClean="0"/>
              <a:t>.</a:t>
            </a:r>
          </a:p>
          <a:p>
            <a:endParaRPr lang="en-US" dirty="0" smtClean="0"/>
          </a:p>
          <a:p>
            <a:r>
              <a:rPr lang="en-US" b="1" dirty="0">
                <a:solidFill>
                  <a:schemeClr val="tx1"/>
                </a:solidFill>
              </a:rPr>
              <a:t>The Little Ice Age</a:t>
            </a:r>
            <a:r>
              <a:rPr lang="en-US" dirty="0">
                <a:solidFill>
                  <a:schemeClr val="tx1"/>
                </a:solidFill>
              </a:rPr>
              <a:t>: Temperatures during this time dip a little in the Northern Hemisphere…</a:t>
            </a:r>
          </a:p>
          <a:p>
            <a:pPr lvl="1"/>
            <a:r>
              <a:rPr lang="en-US" dirty="0">
                <a:solidFill>
                  <a:schemeClr val="tx1"/>
                </a:solidFill>
              </a:rPr>
              <a:t>People during this time period are not technologically equipped to handle the climate change and crops suffer.</a:t>
            </a:r>
          </a:p>
          <a:p>
            <a:endParaRPr lang="en-US" dirty="0" smtClean="0"/>
          </a:p>
          <a:p>
            <a:endParaRPr lang="en-US" b="1" dirty="0"/>
          </a:p>
        </p:txBody>
      </p:sp>
      <p:sp>
        <p:nvSpPr>
          <p:cNvPr id="3" name="Title 2"/>
          <p:cNvSpPr>
            <a:spLocks noGrp="1"/>
          </p:cNvSpPr>
          <p:nvPr>
            <p:ph type="title"/>
          </p:nvPr>
        </p:nvSpPr>
        <p:spPr/>
        <p:txBody>
          <a:bodyPr/>
          <a:lstStyle/>
          <a:p>
            <a:r>
              <a:rPr lang="en-US" dirty="0"/>
              <a:t>Downfall of Cities</a:t>
            </a:r>
            <a:br>
              <a:rPr lang="en-US" dirty="0"/>
            </a:br>
            <a:r>
              <a:rPr lang="en-US" sz="2000" dirty="0"/>
              <a:t>ATHENS, ROME, ALEXANDRIA, CHANG’AN, PATALIPUTRA</a:t>
            </a:r>
          </a:p>
        </p:txBody>
      </p:sp>
    </p:spTree>
    <p:extLst>
      <p:ext uri="{BB962C8B-B14F-4D97-AF65-F5344CB8AC3E}">
        <p14:creationId xmlns:p14="http://schemas.microsoft.com/office/powerpoint/2010/main" val="76696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057401"/>
            <a:ext cx="9143999" cy="4800600"/>
          </a:xfrm>
        </p:spPr>
        <p:txBody>
          <a:bodyPr>
            <a:normAutofit fontScale="85000" lnSpcReduction="20000"/>
          </a:bodyPr>
          <a:lstStyle/>
          <a:p>
            <a:r>
              <a:rPr lang="en-US" b="1" dirty="0"/>
              <a:t>Invasions End: </a:t>
            </a:r>
            <a:r>
              <a:rPr lang="en-US" dirty="0"/>
              <a:t>Germans settled into Europe. White Huns settled into the Caste System of India. The </a:t>
            </a:r>
            <a:r>
              <a:rPr lang="en-US" dirty="0" err="1"/>
              <a:t>Xiongnu</a:t>
            </a:r>
            <a:r>
              <a:rPr lang="en-US" dirty="0"/>
              <a:t> integrated into Chinese society as well</a:t>
            </a:r>
            <a:r>
              <a:rPr lang="en-US" dirty="0" smtClean="0"/>
              <a:t>.</a:t>
            </a:r>
          </a:p>
          <a:p>
            <a:endParaRPr lang="en-US" dirty="0" smtClean="0"/>
          </a:p>
          <a:p>
            <a:r>
              <a:rPr lang="en-US" b="1" dirty="0"/>
              <a:t>Safe/Reliable Transportation: </a:t>
            </a:r>
            <a:r>
              <a:rPr lang="en-US" dirty="0"/>
              <a:t>Several large empires will form in this era</a:t>
            </a:r>
            <a:r>
              <a:rPr lang="en-US" dirty="0" smtClean="0"/>
              <a:t>.  These empires provide safety</a:t>
            </a:r>
            <a:r>
              <a:rPr lang="en-US" dirty="0"/>
              <a:t>, including safe trade routes, allows for new centers of trade/commerce to arise </a:t>
            </a:r>
            <a:r>
              <a:rPr lang="en-US" dirty="0" smtClean="0"/>
              <a:t>leading to prosperity.</a:t>
            </a:r>
          </a:p>
          <a:p>
            <a:endParaRPr lang="en-US" dirty="0" smtClean="0"/>
          </a:p>
          <a:p>
            <a:r>
              <a:rPr lang="en-US" b="1" dirty="0" smtClean="0"/>
              <a:t>Increased Agriculture &amp; Population: </a:t>
            </a:r>
            <a:r>
              <a:rPr lang="en-US" dirty="0" smtClean="0"/>
              <a:t>Agriculture </a:t>
            </a:r>
            <a:r>
              <a:rPr lang="en-US" dirty="0"/>
              <a:t>expanded greatly during this </a:t>
            </a:r>
            <a:r>
              <a:rPr lang="en-US" dirty="0" smtClean="0"/>
              <a:t>period. </a:t>
            </a:r>
            <a:r>
              <a:rPr lang="en-US" dirty="0"/>
              <a:t>In Europe, they had the “Great Clearances” which vastly increased the amount of arable land. Plus, formerly sparsely populated areas were populated with more and more people. </a:t>
            </a:r>
            <a:r>
              <a:rPr lang="en-US" dirty="0" smtClean="0"/>
              <a:t>Food + Peace = Population.</a:t>
            </a:r>
          </a:p>
          <a:p>
            <a:endParaRPr lang="en-US" dirty="0" smtClean="0"/>
          </a:p>
          <a:p>
            <a:r>
              <a:rPr lang="en-US" b="1" dirty="0" smtClean="0"/>
              <a:t>Availability </a:t>
            </a:r>
            <a:r>
              <a:rPr lang="en-US" b="1" dirty="0"/>
              <a:t>of Labor: </a:t>
            </a:r>
            <a:r>
              <a:rPr lang="en-US" dirty="0"/>
              <a:t>If you add up the above factors, you come to one conclusion: There is less invasion, more trade, more food, and more people. So, there is also a greater availability of </a:t>
            </a:r>
            <a:r>
              <a:rPr lang="en-US" dirty="0" smtClean="0"/>
              <a:t>LABOR.</a:t>
            </a:r>
            <a:endParaRPr lang="en-US" dirty="0"/>
          </a:p>
        </p:txBody>
      </p:sp>
      <p:sp>
        <p:nvSpPr>
          <p:cNvPr id="3" name="Title 2"/>
          <p:cNvSpPr>
            <a:spLocks noGrp="1"/>
          </p:cNvSpPr>
          <p:nvPr>
            <p:ph type="title"/>
          </p:nvPr>
        </p:nvSpPr>
        <p:spPr>
          <a:xfrm>
            <a:off x="228600" y="570156"/>
            <a:ext cx="8686800" cy="1054250"/>
          </a:xfrm>
        </p:spPr>
        <p:txBody>
          <a:bodyPr/>
          <a:lstStyle/>
          <a:p>
            <a:r>
              <a:rPr lang="en-US" dirty="0"/>
              <a:t>Rise of Cities</a:t>
            </a:r>
            <a:br>
              <a:rPr lang="en-US" dirty="0"/>
            </a:br>
            <a:r>
              <a:rPr lang="en-US" sz="1600" dirty="0"/>
              <a:t>NOVGOROD, TIMBUKTU, HANGZHOU, CALICUT, BAGHDAD, MALACCA, VENICE</a:t>
            </a:r>
          </a:p>
        </p:txBody>
      </p:sp>
    </p:spTree>
    <p:extLst>
      <p:ext uri="{BB962C8B-B14F-4D97-AF65-F5344CB8AC3E}">
        <p14:creationId xmlns:p14="http://schemas.microsoft.com/office/powerpoint/2010/main" val="15855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399" y="2248347"/>
            <a:ext cx="8839201" cy="4457253"/>
          </a:xfrm>
        </p:spPr>
        <p:txBody>
          <a:bodyPr>
            <a:normAutofit fontScale="92500" lnSpcReduction="10000"/>
          </a:bodyPr>
          <a:lstStyle/>
          <a:p>
            <a:pPr marL="0" indent="0" algn="ctr">
              <a:buNone/>
            </a:pPr>
            <a:r>
              <a:rPr lang="en-US" b="1" dirty="0" smtClean="0"/>
              <a:t>Labor Management</a:t>
            </a:r>
          </a:p>
          <a:p>
            <a:pPr marL="457200" indent="-457200">
              <a:buFont typeface="+mj-lt"/>
              <a:buAutoNum type="arabicPeriod"/>
            </a:pPr>
            <a:r>
              <a:rPr lang="en-US" b="1" dirty="0" smtClean="0"/>
              <a:t>Free Peasant Agriculture:</a:t>
            </a:r>
            <a:r>
              <a:rPr lang="en-US" dirty="0"/>
              <a:t> </a:t>
            </a:r>
            <a:r>
              <a:rPr lang="en-US" dirty="0" smtClean="0"/>
              <a:t>is </a:t>
            </a:r>
            <a:r>
              <a:rPr lang="en-US" dirty="0"/>
              <a:t>what you probably think of when you think of </a:t>
            </a:r>
            <a:r>
              <a:rPr lang="en-US" dirty="0" smtClean="0"/>
              <a:t>“peasants” </a:t>
            </a:r>
          </a:p>
          <a:p>
            <a:pPr lvl="1"/>
            <a:r>
              <a:rPr lang="en-US" dirty="0" smtClean="0"/>
              <a:t>They are the majority </a:t>
            </a:r>
            <a:r>
              <a:rPr lang="en-US" dirty="0"/>
              <a:t>of </a:t>
            </a:r>
            <a:r>
              <a:rPr lang="en-US" dirty="0" smtClean="0"/>
              <a:t>populations where they exist. </a:t>
            </a:r>
          </a:p>
          <a:p>
            <a:pPr lvl="1"/>
            <a:r>
              <a:rPr lang="en-US" dirty="0" smtClean="0"/>
              <a:t>Peasants are typically small farm owning rural farmers.</a:t>
            </a:r>
          </a:p>
          <a:p>
            <a:pPr marL="411480" lvl="1" indent="0">
              <a:buNone/>
            </a:pPr>
            <a:endParaRPr lang="en-US" dirty="0" smtClean="0"/>
          </a:p>
          <a:p>
            <a:pPr marL="457200" indent="-457200">
              <a:buFont typeface="+mj-lt"/>
              <a:buAutoNum type="arabicPeriod"/>
            </a:pPr>
            <a:r>
              <a:rPr lang="en-US" b="1" dirty="0" smtClean="0"/>
              <a:t>Nomadic Pastoralism:</a:t>
            </a:r>
            <a:r>
              <a:rPr lang="en-US" dirty="0" smtClean="0"/>
              <a:t> </a:t>
            </a:r>
            <a:r>
              <a:rPr lang="en-US" dirty="0"/>
              <a:t>Think of </a:t>
            </a:r>
            <a:r>
              <a:rPr lang="en-US" dirty="0" smtClean="0"/>
              <a:t>them as peasants without </a:t>
            </a:r>
            <a:r>
              <a:rPr lang="en-US" dirty="0"/>
              <a:t>arable land. They follow their animals </a:t>
            </a:r>
            <a:r>
              <a:rPr lang="en-US" dirty="0" smtClean="0"/>
              <a:t>from pasture </a:t>
            </a:r>
            <a:r>
              <a:rPr lang="en-US" dirty="0"/>
              <a:t>to pasture depending on the season. </a:t>
            </a:r>
            <a:endParaRPr lang="en-US" dirty="0" smtClean="0"/>
          </a:p>
          <a:p>
            <a:pPr lvl="1"/>
            <a:r>
              <a:rPr lang="en-US" dirty="0" smtClean="0"/>
              <a:t>Generally </a:t>
            </a:r>
            <a:r>
              <a:rPr lang="en-US" dirty="0"/>
              <a:t>associated with </a:t>
            </a:r>
            <a:r>
              <a:rPr lang="en-US" dirty="0" smtClean="0"/>
              <a:t>warrior-based cultures </a:t>
            </a:r>
            <a:r>
              <a:rPr lang="en-US" dirty="0"/>
              <a:t>that became fearsome to settled people. </a:t>
            </a:r>
            <a:endParaRPr lang="en-US" dirty="0" smtClean="0"/>
          </a:p>
          <a:p>
            <a:pPr lvl="1"/>
            <a:r>
              <a:rPr lang="en-US" dirty="0" smtClean="0"/>
              <a:t>They </a:t>
            </a:r>
            <a:r>
              <a:rPr lang="en-US" dirty="0"/>
              <a:t>tend to move around 150 miles per year (</a:t>
            </a:r>
            <a:r>
              <a:rPr lang="en-US" dirty="0" smtClean="0"/>
              <a:t>in rotation</a:t>
            </a:r>
            <a:r>
              <a:rPr lang="en-US" dirty="0"/>
              <a:t>). Examples: Cattle, Yaks, Sheep, Goats, Reindeer, Horses, Donkeys, </a:t>
            </a:r>
            <a:r>
              <a:rPr lang="en-US" dirty="0" err="1"/>
              <a:t>Nerfs</a:t>
            </a:r>
            <a:endParaRPr lang="en-US" b="1" dirty="0" smtClean="0"/>
          </a:p>
        </p:txBody>
      </p:sp>
      <p:sp>
        <p:nvSpPr>
          <p:cNvPr id="3" name="Title 2"/>
          <p:cNvSpPr>
            <a:spLocks noGrp="1"/>
          </p:cNvSpPr>
          <p:nvPr>
            <p:ph type="title"/>
          </p:nvPr>
        </p:nvSpPr>
        <p:spPr/>
        <p:txBody>
          <a:bodyPr/>
          <a:lstStyle/>
          <a:p>
            <a:r>
              <a:rPr lang="en-US" sz="4000" dirty="0" smtClean="0"/>
              <a:t>Changes in Labor Management &amp; Organization</a:t>
            </a:r>
            <a:endParaRPr lang="en-US" sz="4000" dirty="0"/>
          </a:p>
        </p:txBody>
      </p:sp>
    </p:spTree>
    <p:extLst>
      <p:ext uri="{BB962C8B-B14F-4D97-AF65-F5344CB8AC3E}">
        <p14:creationId xmlns:p14="http://schemas.microsoft.com/office/powerpoint/2010/main" val="362170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057401"/>
            <a:ext cx="9143999" cy="4800600"/>
          </a:xfrm>
        </p:spPr>
        <p:txBody>
          <a:bodyPr>
            <a:normAutofit/>
          </a:bodyPr>
          <a:lstStyle/>
          <a:p>
            <a:pPr marL="457200" indent="-457200">
              <a:buFont typeface="+mj-lt"/>
              <a:buAutoNum type="arabicPeriod" startAt="3"/>
            </a:pPr>
            <a:r>
              <a:rPr lang="en-US" b="1" dirty="0"/>
              <a:t>Guilds: </a:t>
            </a:r>
            <a:r>
              <a:rPr lang="en-US" dirty="0"/>
              <a:t>A</a:t>
            </a:r>
            <a:r>
              <a:rPr lang="en-US" dirty="0" smtClean="0"/>
              <a:t> </a:t>
            </a:r>
            <a:r>
              <a:rPr lang="en-US" dirty="0"/>
              <a:t>collection of craftsmen of a similar </a:t>
            </a:r>
            <a:r>
              <a:rPr lang="en-US" dirty="0" smtClean="0"/>
              <a:t>trade. Their goal is to regulate their industry (price/labor salary)</a:t>
            </a:r>
          </a:p>
          <a:p>
            <a:pPr lvl="1"/>
            <a:r>
              <a:rPr lang="en-US" dirty="0" smtClean="0"/>
              <a:t>Originally </a:t>
            </a:r>
            <a:r>
              <a:rPr lang="en-US" dirty="0"/>
              <a:t>organized similarly to a trade union or </a:t>
            </a:r>
            <a:r>
              <a:rPr lang="en-US" dirty="0" smtClean="0"/>
              <a:t>secret society</a:t>
            </a:r>
            <a:r>
              <a:rPr lang="en-US" dirty="0"/>
              <a:t>. </a:t>
            </a:r>
            <a:endParaRPr lang="en-US" dirty="0" smtClean="0"/>
          </a:p>
          <a:p>
            <a:pPr lvl="1"/>
            <a:r>
              <a:rPr lang="en-US" dirty="0" smtClean="0"/>
              <a:t>Apprentice, Journeyman, and Master all come from Guilds.</a:t>
            </a:r>
          </a:p>
          <a:p>
            <a:pPr marL="411480" lvl="1" indent="0">
              <a:buNone/>
            </a:pPr>
            <a:endParaRPr lang="en-US" dirty="0" smtClean="0"/>
          </a:p>
          <a:p>
            <a:pPr marL="457200" indent="-457200">
              <a:buFont typeface="+mj-lt"/>
              <a:buAutoNum type="arabicPeriod" startAt="4"/>
            </a:pPr>
            <a:r>
              <a:rPr lang="en-US" b="1" dirty="0" smtClean="0"/>
              <a:t>Coerced: </a:t>
            </a:r>
            <a:r>
              <a:rPr lang="en-US" dirty="0" smtClean="0"/>
              <a:t>This is any kind of forced labor on the lowest in a societies social hierarchy.  Two examples:</a:t>
            </a:r>
          </a:p>
          <a:p>
            <a:pPr lvl="1"/>
            <a:r>
              <a:rPr lang="en-US" u="sng" dirty="0" smtClean="0"/>
              <a:t>Serfdom</a:t>
            </a:r>
            <a:r>
              <a:rPr lang="en-US" dirty="0" smtClean="0"/>
              <a:t> </a:t>
            </a:r>
            <a:r>
              <a:rPr lang="en-US" dirty="0"/>
              <a:t>(Europe/Japan): </a:t>
            </a:r>
            <a:r>
              <a:rPr lang="en-US" dirty="0" smtClean="0"/>
              <a:t>Tied to a </a:t>
            </a:r>
            <a:r>
              <a:rPr lang="en-US" dirty="0"/>
              <a:t>specific </a:t>
            </a:r>
            <a:r>
              <a:rPr lang="en-US" dirty="0" smtClean="0"/>
              <a:t>plot of </a:t>
            </a:r>
            <a:r>
              <a:rPr lang="en-US" dirty="0"/>
              <a:t>land for a </a:t>
            </a:r>
            <a:r>
              <a:rPr lang="en-US" dirty="0" smtClean="0"/>
              <a:t>Lord in </a:t>
            </a:r>
            <a:r>
              <a:rPr lang="en-US" dirty="0"/>
              <a:t>return for protection. They </a:t>
            </a:r>
            <a:r>
              <a:rPr lang="en-US" dirty="0" smtClean="0"/>
              <a:t>are the </a:t>
            </a:r>
            <a:r>
              <a:rPr lang="en-US" dirty="0"/>
              <a:t>lowest class of Feudal society</a:t>
            </a:r>
            <a:r>
              <a:rPr lang="en-US" dirty="0" smtClean="0"/>
              <a:t>.</a:t>
            </a:r>
          </a:p>
          <a:p>
            <a:pPr lvl="1"/>
            <a:r>
              <a:rPr lang="en-US" u="sng" dirty="0" err="1" smtClean="0"/>
              <a:t>Mita</a:t>
            </a:r>
            <a:r>
              <a:rPr lang="en-US" dirty="0" smtClean="0"/>
              <a:t> (Inca): Unpaid required labor owed to the Empire.  Used on large community projects.</a:t>
            </a:r>
            <a:endParaRPr lang="en-US" u="sng" dirty="0"/>
          </a:p>
        </p:txBody>
      </p:sp>
      <p:sp>
        <p:nvSpPr>
          <p:cNvPr id="3" name="Title 2"/>
          <p:cNvSpPr>
            <a:spLocks noGrp="1"/>
          </p:cNvSpPr>
          <p:nvPr>
            <p:ph type="title"/>
          </p:nvPr>
        </p:nvSpPr>
        <p:spPr/>
        <p:txBody>
          <a:bodyPr/>
          <a:lstStyle/>
          <a:p>
            <a:r>
              <a:rPr lang="en-US" sz="4000" dirty="0">
                <a:solidFill>
                  <a:srgbClr val="895D1D"/>
                </a:solidFill>
              </a:rPr>
              <a:t>Changes in Labor Management &amp; Organization</a:t>
            </a:r>
            <a:endParaRPr lang="en-US" dirty="0"/>
          </a:p>
        </p:txBody>
      </p:sp>
    </p:spTree>
    <p:extLst>
      <p:ext uri="{BB962C8B-B14F-4D97-AF65-F5344CB8AC3E}">
        <p14:creationId xmlns:p14="http://schemas.microsoft.com/office/powerpoint/2010/main" val="66571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051300" y="0"/>
            <a:ext cx="5092700" cy="1054100"/>
          </a:xfrm>
        </p:spPr>
        <p:txBody>
          <a:bodyPr/>
          <a:lstStyle/>
          <a:p>
            <a:r>
              <a:rPr lang="en-US" dirty="0" smtClean="0"/>
              <a:t>Concept 3.2</a:t>
            </a:r>
            <a:endParaRPr lang="en-US" dirty="0"/>
          </a:p>
        </p:txBody>
      </p:sp>
      <p:sp>
        <p:nvSpPr>
          <p:cNvPr id="5" name="Content Placeholder 4"/>
          <p:cNvSpPr>
            <a:spLocks noGrp="1"/>
          </p:cNvSpPr>
          <p:nvPr>
            <p:ph sz="quarter" idx="4294967295"/>
          </p:nvPr>
        </p:nvSpPr>
        <p:spPr>
          <a:xfrm>
            <a:off x="0" y="0"/>
            <a:ext cx="2895600" cy="6858000"/>
          </a:xfrm>
        </p:spPr>
        <p:txBody>
          <a:bodyPr>
            <a:normAutofit fontScale="70000" lnSpcReduction="20000"/>
          </a:bodyPr>
          <a:lstStyle/>
          <a:p>
            <a:pPr marL="0" indent="0">
              <a:buNone/>
            </a:pPr>
            <a:r>
              <a:rPr lang="en-US" dirty="0"/>
              <a:t>I. Empires collapsed and were reconstituted; in some ways new state forms emerged.</a:t>
            </a:r>
          </a:p>
          <a:p>
            <a:pPr marL="0" indent="0">
              <a:buNone/>
            </a:pPr>
            <a:endParaRPr lang="en-US" dirty="0" smtClean="0"/>
          </a:p>
          <a:p>
            <a:pPr marL="0" indent="0">
              <a:buNone/>
            </a:pPr>
            <a:r>
              <a:rPr lang="en-US" dirty="0" smtClean="0"/>
              <a:t>A</a:t>
            </a:r>
            <a:r>
              <a:rPr lang="en-US" dirty="0"/>
              <a:t>. Following the collapse of empires, most reconstituted governments, including the Byzantine Empire and the Chinese dynasties-Suit, Tang, and Song-combined traditional sources of power and legitimacy with innovations better suited to the current circumstances.</a:t>
            </a:r>
          </a:p>
          <a:p>
            <a:pPr marL="0" indent="0">
              <a:buNone/>
            </a:pPr>
            <a:endParaRPr lang="en-US" dirty="0" smtClean="0"/>
          </a:p>
          <a:p>
            <a:pPr marL="0" indent="0">
              <a:buNone/>
            </a:pPr>
            <a:r>
              <a:rPr lang="en-US" dirty="0" smtClean="0">
                <a:solidFill>
                  <a:srgbClr val="FF0000"/>
                </a:solidFill>
              </a:rPr>
              <a:t>Examples </a:t>
            </a:r>
            <a:r>
              <a:rPr lang="en-US" dirty="0">
                <a:solidFill>
                  <a:srgbClr val="FF0000"/>
                </a:solidFill>
              </a:rPr>
              <a:t>of traditional sources of power and legitimacy:</a:t>
            </a:r>
          </a:p>
          <a:p>
            <a:pPr marL="0" indent="0">
              <a:buNone/>
            </a:pPr>
            <a:r>
              <a:rPr lang="en-US" dirty="0" smtClean="0">
                <a:solidFill>
                  <a:srgbClr val="FF0000"/>
                </a:solidFill>
              </a:rPr>
              <a:t>Patriarchy</a:t>
            </a:r>
            <a:endParaRPr lang="en-US" dirty="0">
              <a:solidFill>
                <a:srgbClr val="FF0000"/>
              </a:solidFill>
            </a:endParaRPr>
          </a:p>
          <a:p>
            <a:pPr marL="0" indent="0">
              <a:buNone/>
            </a:pPr>
            <a:r>
              <a:rPr lang="en-US" dirty="0" smtClean="0">
                <a:solidFill>
                  <a:srgbClr val="FF0000"/>
                </a:solidFill>
              </a:rPr>
              <a:t>Religion</a:t>
            </a:r>
            <a:endParaRPr lang="en-US" dirty="0">
              <a:solidFill>
                <a:srgbClr val="FF0000"/>
              </a:solidFill>
            </a:endParaRPr>
          </a:p>
          <a:p>
            <a:pPr marL="0" indent="0">
              <a:buNone/>
            </a:pPr>
            <a:r>
              <a:rPr lang="en-US" dirty="0" smtClean="0">
                <a:solidFill>
                  <a:srgbClr val="FF0000"/>
                </a:solidFill>
              </a:rPr>
              <a:t>Land-Owning </a:t>
            </a:r>
            <a:r>
              <a:rPr lang="en-US" dirty="0">
                <a:solidFill>
                  <a:srgbClr val="FF0000"/>
                </a:solidFill>
              </a:rPr>
              <a:t>Elites</a:t>
            </a:r>
          </a:p>
          <a:p>
            <a:pPr marL="0" indent="0">
              <a:buNone/>
            </a:pPr>
            <a:endParaRPr lang="en-US" dirty="0" smtClean="0"/>
          </a:p>
          <a:p>
            <a:pPr marL="0" indent="0">
              <a:buNone/>
            </a:pPr>
            <a:r>
              <a:rPr lang="en-US" dirty="0" smtClean="0">
                <a:solidFill>
                  <a:srgbClr val="FF0000"/>
                </a:solidFill>
              </a:rPr>
              <a:t>Examples </a:t>
            </a:r>
            <a:r>
              <a:rPr lang="en-US" dirty="0">
                <a:solidFill>
                  <a:srgbClr val="FF0000"/>
                </a:solidFill>
              </a:rPr>
              <a:t>of innovations:</a:t>
            </a:r>
          </a:p>
          <a:p>
            <a:pPr marL="0" indent="0">
              <a:buNone/>
            </a:pPr>
            <a:r>
              <a:rPr lang="en-US" dirty="0" smtClean="0">
                <a:solidFill>
                  <a:srgbClr val="FF0000"/>
                </a:solidFill>
              </a:rPr>
              <a:t>New </a:t>
            </a:r>
            <a:r>
              <a:rPr lang="en-US" dirty="0">
                <a:solidFill>
                  <a:srgbClr val="FF0000"/>
                </a:solidFill>
              </a:rPr>
              <a:t>Methods of Taxation</a:t>
            </a:r>
          </a:p>
          <a:p>
            <a:pPr marL="0" indent="0">
              <a:buNone/>
            </a:pPr>
            <a:r>
              <a:rPr lang="en-US" dirty="0" smtClean="0">
                <a:solidFill>
                  <a:srgbClr val="FF0000"/>
                </a:solidFill>
              </a:rPr>
              <a:t>Tributary </a:t>
            </a:r>
            <a:r>
              <a:rPr lang="en-US" dirty="0">
                <a:solidFill>
                  <a:srgbClr val="FF0000"/>
                </a:solidFill>
              </a:rPr>
              <a:t>Systems</a:t>
            </a:r>
          </a:p>
          <a:p>
            <a:pPr marL="0" indent="0">
              <a:buNone/>
            </a:pPr>
            <a:r>
              <a:rPr lang="en-US" dirty="0" smtClean="0">
                <a:solidFill>
                  <a:srgbClr val="FF0000"/>
                </a:solidFill>
              </a:rPr>
              <a:t>Adaptation </a:t>
            </a:r>
            <a:r>
              <a:rPr lang="en-US" dirty="0">
                <a:solidFill>
                  <a:srgbClr val="FF0000"/>
                </a:solidFill>
              </a:rPr>
              <a:t>of religious institutions</a:t>
            </a:r>
          </a:p>
          <a:p>
            <a:endParaRPr lang="en-US" dirty="0"/>
          </a:p>
        </p:txBody>
      </p:sp>
      <p:sp>
        <p:nvSpPr>
          <p:cNvPr id="6" name="Content Placeholder 5"/>
          <p:cNvSpPr>
            <a:spLocks noGrp="1"/>
          </p:cNvSpPr>
          <p:nvPr>
            <p:ph sz="quarter" idx="4294967295"/>
          </p:nvPr>
        </p:nvSpPr>
        <p:spPr>
          <a:xfrm>
            <a:off x="2743200" y="838200"/>
            <a:ext cx="6400800" cy="6019800"/>
          </a:xfrm>
        </p:spPr>
        <p:txBody>
          <a:bodyPr>
            <a:normAutofit lnSpcReduction="10000"/>
          </a:bodyPr>
          <a:lstStyle/>
          <a:p>
            <a:r>
              <a:rPr lang="en-US" b="1" dirty="0" smtClean="0"/>
              <a:t>China:</a:t>
            </a:r>
          </a:p>
          <a:p>
            <a:pPr lvl="1"/>
            <a:r>
              <a:rPr lang="en-US" dirty="0" smtClean="0"/>
              <a:t>During the Classical Age (Continuity): Han built a foundation with a  </a:t>
            </a:r>
            <a:r>
              <a:rPr lang="en-US" dirty="0"/>
              <a:t>bureaucracy of merit made of Confucian </a:t>
            </a:r>
            <a:r>
              <a:rPr lang="en-US" dirty="0" smtClean="0"/>
              <a:t>scholars.</a:t>
            </a:r>
          </a:p>
          <a:p>
            <a:pPr lvl="1"/>
            <a:endParaRPr lang="en-US" b="1" dirty="0" smtClean="0"/>
          </a:p>
          <a:p>
            <a:pPr lvl="1"/>
            <a:r>
              <a:rPr lang="en-US" b="1" dirty="0" smtClean="0"/>
              <a:t>Patriarchy </a:t>
            </a:r>
            <a:r>
              <a:rPr lang="en-US" dirty="0" smtClean="0"/>
              <a:t>continued to be a dominant in Chinese culture. (Confucian teachings emphasize male dominance)</a:t>
            </a:r>
          </a:p>
          <a:p>
            <a:pPr lvl="1"/>
            <a:endParaRPr lang="en-US" b="1" dirty="0" smtClean="0"/>
          </a:p>
          <a:p>
            <a:pPr lvl="1"/>
            <a:r>
              <a:rPr lang="en-US" b="1" dirty="0" smtClean="0"/>
              <a:t>Changes under the Tang Dynasty</a:t>
            </a:r>
            <a:r>
              <a:rPr lang="en-US" dirty="0" smtClean="0"/>
              <a:t>:</a:t>
            </a:r>
          </a:p>
          <a:p>
            <a:pPr lvl="2"/>
            <a:r>
              <a:rPr lang="en-US" b="1" dirty="0" smtClean="0"/>
              <a:t>Equal </a:t>
            </a:r>
            <a:r>
              <a:rPr lang="en-US" b="1" dirty="0"/>
              <a:t>field </a:t>
            </a:r>
            <a:r>
              <a:rPr lang="en-US" b="1" dirty="0" smtClean="0"/>
              <a:t>system</a:t>
            </a:r>
            <a:r>
              <a:rPr lang="en-US" dirty="0" smtClean="0"/>
              <a:t>: All land owned by government and distributed to families based on need.</a:t>
            </a:r>
          </a:p>
          <a:p>
            <a:pPr lvl="2"/>
            <a:r>
              <a:rPr lang="en-US" b="1" dirty="0" smtClean="0"/>
              <a:t>Tributary States</a:t>
            </a:r>
            <a:r>
              <a:rPr lang="en-US" dirty="0" smtClean="0"/>
              <a:t>: based on their own belief of superiority. Allowed smaller states like Korea to pay a tribute to China in order to remain “independent.”</a:t>
            </a:r>
            <a:endParaRPr lang="en-US" b="1" dirty="0"/>
          </a:p>
        </p:txBody>
      </p:sp>
    </p:spTree>
    <p:extLst>
      <p:ext uri="{BB962C8B-B14F-4D97-AF65-F5344CB8AC3E}">
        <p14:creationId xmlns:p14="http://schemas.microsoft.com/office/powerpoint/2010/main" val="34369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1" y="2248347"/>
            <a:ext cx="8991600" cy="4533453"/>
          </a:xfrm>
        </p:spPr>
        <p:txBody>
          <a:bodyPr>
            <a:normAutofit fontScale="92500" lnSpcReduction="20000"/>
          </a:bodyPr>
          <a:lstStyle/>
          <a:p>
            <a:pPr marL="457200" indent="-457200">
              <a:buFont typeface="+mj-lt"/>
              <a:buAutoNum type="arabicPeriod" startAt="5"/>
            </a:pPr>
            <a:r>
              <a:rPr lang="en-US" b="1" dirty="0" smtClean="0"/>
              <a:t>Government Imposed Labor </a:t>
            </a:r>
            <a:r>
              <a:rPr lang="en-US" b="1" dirty="0"/>
              <a:t>Taxes: </a:t>
            </a:r>
            <a:r>
              <a:rPr lang="en-US" dirty="0" smtClean="0"/>
              <a:t>While taxation isn’t new.  These Medieval </a:t>
            </a:r>
            <a:r>
              <a:rPr lang="en-US" dirty="0"/>
              <a:t>taxes were paid to the </a:t>
            </a:r>
            <a:r>
              <a:rPr lang="en-US" dirty="0" smtClean="0"/>
              <a:t>ruling </a:t>
            </a:r>
            <a:r>
              <a:rPr lang="en-US" dirty="0"/>
              <a:t>class (usually to the King). </a:t>
            </a:r>
            <a:endParaRPr lang="en-US" dirty="0" smtClean="0"/>
          </a:p>
          <a:p>
            <a:pPr lvl="1"/>
            <a:r>
              <a:rPr lang="en-US" dirty="0" smtClean="0"/>
              <a:t>Often </a:t>
            </a:r>
            <a:r>
              <a:rPr lang="en-US" dirty="0"/>
              <a:t>on land or </a:t>
            </a:r>
            <a:r>
              <a:rPr lang="en-US" dirty="0" smtClean="0"/>
              <a:t>custom </a:t>
            </a:r>
            <a:r>
              <a:rPr lang="en-US" dirty="0"/>
              <a:t>duties (taxes paid on moving from place to place). </a:t>
            </a:r>
            <a:r>
              <a:rPr lang="en-US" dirty="0" smtClean="0"/>
              <a:t>I.E.: </a:t>
            </a:r>
            <a:r>
              <a:rPr lang="en-US" u="sng" dirty="0" smtClean="0"/>
              <a:t>Geld:</a:t>
            </a:r>
            <a:r>
              <a:rPr lang="en-US" dirty="0" smtClean="0"/>
              <a:t> </a:t>
            </a:r>
            <a:r>
              <a:rPr lang="en-US" dirty="0"/>
              <a:t>was raised in England starting in 1012 to pay </a:t>
            </a:r>
            <a:r>
              <a:rPr lang="en-US" dirty="0" smtClean="0"/>
              <a:t>for mercenaries.</a:t>
            </a:r>
          </a:p>
          <a:p>
            <a:pPr lvl="1"/>
            <a:r>
              <a:rPr lang="en-US" dirty="0" smtClean="0"/>
              <a:t>Later </a:t>
            </a:r>
            <a:r>
              <a:rPr lang="en-US" dirty="0"/>
              <a:t>replaced with taxes on personal income and property</a:t>
            </a:r>
            <a:r>
              <a:rPr lang="en-US" dirty="0" smtClean="0"/>
              <a:t>.</a:t>
            </a:r>
          </a:p>
          <a:p>
            <a:pPr lvl="1"/>
            <a:endParaRPr lang="en-US" dirty="0" smtClean="0"/>
          </a:p>
          <a:p>
            <a:pPr marL="457200" indent="-457200">
              <a:buFont typeface="+mj-lt"/>
              <a:buAutoNum type="arabicPeriod" startAt="6"/>
            </a:pPr>
            <a:r>
              <a:rPr lang="en-US" b="1" dirty="0"/>
              <a:t>Military Obligation: </a:t>
            </a:r>
            <a:r>
              <a:rPr lang="en-US" dirty="0" smtClean="0"/>
              <a:t>In Feudal societies peasants/vassals </a:t>
            </a:r>
            <a:r>
              <a:rPr lang="en-US" dirty="0"/>
              <a:t>would owe military service </a:t>
            </a:r>
            <a:r>
              <a:rPr lang="en-US" dirty="0" smtClean="0"/>
              <a:t>for their Lord </a:t>
            </a:r>
            <a:r>
              <a:rPr lang="en-US" dirty="0"/>
              <a:t>in return for land usage</a:t>
            </a:r>
            <a:r>
              <a:rPr lang="en-US" dirty="0" smtClean="0"/>
              <a:t>.</a:t>
            </a:r>
          </a:p>
          <a:p>
            <a:pPr marL="0" indent="0">
              <a:buNone/>
            </a:pPr>
            <a:endParaRPr lang="en-US" dirty="0" smtClean="0"/>
          </a:p>
          <a:p>
            <a:r>
              <a:rPr lang="en-US" dirty="0" smtClean="0"/>
              <a:t>Not everyone was happy with these arrangements and numerous peasant revolt occur (although none have significant success)</a:t>
            </a:r>
          </a:p>
          <a:p>
            <a:pPr lvl="1"/>
            <a:r>
              <a:rPr lang="en-US" dirty="0" smtClean="0"/>
              <a:t>Specifically China and the Byzantine Empire experience numerous revolts, all fail. </a:t>
            </a:r>
            <a:endParaRPr lang="en-US" b="1" dirty="0"/>
          </a:p>
        </p:txBody>
      </p:sp>
      <p:sp>
        <p:nvSpPr>
          <p:cNvPr id="3" name="Title 2"/>
          <p:cNvSpPr>
            <a:spLocks noGrp="1"/>
          </p:cNvSpPr>
          <p:nvPr>
            <p:ph type="title"/>
          </p:nvPr>
        </p:nvSpPr>
        <p:spPr/>
        <p:txBody>
          <a:bodyPr/>
          <a:lstStyle/>
          <a:p>
            <a:r>
              <a:rPr lang="en-US" sz="4000" dirty="0">
                <a:solidFill>
                  <a:srgbClr val="895D1D"/>
                </a:solidFill>
              </a:rPr>
              <a:t>Changes in Labor Management &amp; Organization</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8915400" cy="688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14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051300" y="0"/>
            <a:ext cx="5092700" cy="1054100"/>
          </a:xfrm>
        </p:spPr>
        <p:txBody>
          <a:bodyPr/>
          <a:lstStyle/>
          <a:p>
            <a:r>
              <a:rPr lang="en-US" dirty="0" smtClean="0"/>
              <a:t>Concept 3.2</a:t>
            </a:r>
            <a:endParaRPr lang="en-US" dirty="0"/>
          </a:p>
        </p:txBody>
      </p:sp>
      <p:sp>
        <p:nvSpPr>
          <p:cNvPr id="5" name="Content Placeholder 4"/>
          <p:cNvSpPr>
            <a:spLocks noGrp="1"/>
          </p:cNvSpPr>
          <p:nvPr>
            <p:ph sz="quarter" idx="4294967295"/>
          </p:nvPr>
        </p:nvSpPr>
        <p:spPr>
          <a:xfrm>
            <a:off x="0" y="0"/>
            <a:ext cx="2895600" cy="6858000"/>
          </a:xfrm>
        </p:spPr>
        <p:txBody>
          <a:bodyPr>
            <a:normAutofit fontScale="70000" lnSpcReduction="20000"/>
          </a:bodyPr>
          <a:lstStyle/>
          <a:p>
            <a:pPr marL="0" indent="0">
              <a:buNone/>
            </a:pPr>
            <a:r>
              <a:rPr lang="en-US" dirty="0"/>
              <a:t>I. Empires collapsed and were reconstituted; in some ways new state forms emerged.</a:t>
            </a:r>
          </a:p>
          <a:p>
            <a:pPr marL="0" indent="0">
              <a:buNone/>
            </a:pPr>
            <a:endParaRPr lang="en-US" dirty="0" smtClean="0"/>
          </a:p>
          <a:p>
            <a:pPr marL="0" indent="0">
              <a:buNone/>
            </a:pPr>
            <a:r>
              <a:rPr lang="en-US" dirty="0" smtClean="0"/>
              <a:t>A</a:t>
            </a:r>
            <a:r>
              <a:rPr lang="en-US" dirty="0"/>
              <a:t>. Following the collapse of empires, most reconstituted governments, including the Byzantine Empire and the Chinese dynasties-Suit, Tang, and Song-combined traditional sources of power and legitimacy with innovations better suited to the current circumstances.</a:t>
            </a:r>
          </a:p>
          <a:p>
            <a:pPr marL="0" indent="0">
              <a:buNone/>
            </a:pPr>
            <a:endParaRPr lang="en-US" dirty="0" smtClean="0"/>
          </a:p>
          <a:p>
            <a:pPr marL="0" indent="0">
              <a:buNone/>
            </a:pPr>
            <a:r>
              <a:rPr lang="en-US" dirty="0" smtClean="0">
                <a:solidFill>
                  <a:srgbClr val="FF0000"/>
                </a:solidFill>
              </a:rPr>
              <a:t>Examples </a:t>
            </a:r>
            <a:r>
              <a:rPr lang="en-US" dirty="0">
                <a:solidFill>
                  <a:srgbClr val="FF0000"/>
                </a:solidFill>
              </a:rPr>
              <a:t>of traditional sources of power and legitimacy:</a:t>
            </a:r>
          </a:p>
          <a:p>
            <a:pPr marL="0" indent="0">
              <a:buNone/>
            </a:pPr>
            <a:r>
              <a:rPr lang="en-US" dirty="0" smtClean="0">
                <a:solidFill>
                  <a:srgbClr val="FF0000"/>
                </a:solidFill>
              </a:rPr>
              <a:t>Patriarchy</a:t>
            </a:r>
            <a:endParaRPr lang="en-US" dirty="0">
              <a:solidFill>
                <a:srgbClr val="FF0000"/>
              </a:solidFill>
            </a:endParaRPr>
          </a:p>
          <a:p>
            <a:pPr marL="0" indent="0">
              <a:buNone/>
            </a:pPr>
            <a:r>
              <a:rPr lang="en-US" dirty="0" smtClean="0">
                <a:solidFill>
                  <a:srgbClr val="FF0000"/>
                </a:solidFill>
              </a:rPr>
              <a:t>Religion</a:t>
            </a:r>
            <a:endParaRPr lang="en-US" dirty="0">
              <a:solidFill>
                <a:srgbClr val="FF0000"/>
              </a:solidFill>
            </a:endParaRPr>
          </a:p>
          <a:p>
            <a:pPr marL="0" indent="0">
              <a:buNone/>
            </a:pPr>
            <a:r>
              <a:rPr lang="en-US" dirty="0" smtClean="0">
                <a:solidFill>
                  <a:srgbClr val="FF0000"/>
                </a:solidFill>
              </a:rPr>
              <a:t>Land-Owning </a:t>
            </a:r>
            <a:r>
              <a:rPr lang="en-US" dirty="0">
                <a:solidFill>
                  <a:srgbClr val="FF0000"/>
                </a:solidFill>
              </a:rPr>
              <a:t>Elites</a:t>
            </a:r>
          </a:p>
          <a:p>
            <a:pPr marL="0" indent="0">
              <a:buNone/>
            </a:pPr>
            <a:endParaRPr lang="en-US" dirty="0" smtClean="0"/>
          </a:p>
          <a:p>
            <a:pPr marL="0" indent="0">
              <a:buNone/>
            </a:pPr>
            <a:r>
              <a:rPr lang="en-US" dirty="0" smtClean="0">
                <a:solidFill>
                  <a:srgbClr val="FF0000"/>
                </a:solidFill>
              </a:rPr>
              <a:t>Examples </a:t>
            </a:r>
            <a:r>
              <a:rPr lang="en-US" dirty="0">
                <a:solidFill>
                  <a:srgbClr val="FF0000"/>
                </a:solidFill>
              </a:rPr>
              <a:t>of innovations:</a:t>
            </a:r>
          </a:p>
          <a:p>
            <a:pPr marL="0" indent="0">
              <a:buNone/>
            </a:pPr>
            <a:r>
              <a:rPr lang="en-US" dirty="0" smtClean="0">
                <a:solidFill>
                  <a:srgbClr val="FF0000"/>
                </a:solidFill>
              </a:rPr>
              <a:t>New </a:t>
            </a:r>
            <a:r>
              <a:rPr lang="en-US" dirty="0">
                <a:solidFill>
                  <a:srgbClr val="FF0000"/>
                </a:solidFill>
              </a:rPr>
              <a:t>Methods of Taxation</a:t>
            </a:r>
          </a:p>
          <a:p>
            <a:pPr marL="0" indent="0">
              <a:buNone/>
            </a:pPr>
            <a:r>
              <a:rPr lang="en-US" dirty="0" smtClean="0">
                <a:solidFill>
                  <a:srgbClr val="FF0000"/>
                </a:solidFill>
              </a:rPr>
              <a:t>Tributary </a:t>
            </a:r>
            <a:r>
              <a:rPr lang="en-US" dirty="0">
                <a:solidFill>
                  <a:srgbClr val="FF0000"/>
                </a:solidFill>
              </a:rPr>
              <a:t>Systems</a:t>
            </a:r>
          </a:p>
          <a:p>
            <a:pPr marL="0" indent="0">
              <a:buNone/>
            </a:pPr>
            <a:r>
              <a:rPr lang="en-US" dirty="0" smtClean="0">
                <a:solidFill>
                  <a:srgbClr val="FF0000"/>
                </a:solidFill>
              </a:rPr>
              <a:t>Adaptation </a:t>
            </a:r>
            <a:r>
              <a:rPr lang="en-US" dirty="0">
                <a:solidFill>
                  <a:srgbClr val="FF0000"/>
                </a:solidFill>
              </a:rPr>
              <a:t>of religious institutions</a:t>
            </a:r>
          </a:p>
          <a:p>
            <a:endParaRPr lang="en-US" dirty="0"/>
          </a:p>
        </p:txBody>
      </p:sp>
      <p:sp>
        <p:nvSpPr>
          <p:cNvPr id="6" name="Content Placeholder 5"/>
          <p:cNvSpPr>
            <a:spLocks noGrp="1"/>
          </p:cNvSpPr>
          <p:nvPr>
            <p:ph sz="quarter" idx="4294967295"/>
          </p:nvPr>
        </p:nvSpPr>
        <p:spPr>
          <a:xfrm>
            <a:off x="2971800" y="990600"/>
            <a:ext cx="6172200" cy="5867400"/>
          </a:xfrm>
        </p:spPr>
        <p:txBody>
          <a:bodyPr/>
          <a:lstStyle/>
          <a:p>
            <a:r>
              <a:rPr lang="en-US" b="1" dirty="0" smtClean="0"/>
              <a:t>Byzantine Empire:</a:t>
            </a:r>
          </a:p>
          <a:p>
            <a:pPr lvl="1"/>
            <a:r>
              <a:rPr lang="en-US" dirty="0" smtClean="0"/>
              <a:t>Built on the foundations of classical Rome. </a:t>
            </a:r>
            <a:r>
              <a:rPr lang="en-US" b="1" dirty="0" smtClean="0"/>
              <a:t>Code of Justinian</a:t>
            </a:r>
            <a:r>
              <a:rPr lang="en-US" dirty="0" smtClean="0"/>
              <a:t> provided a sense of order and security in this diverse empire.</a:t>
            </a:r>
          </a:p>
          <a:p>
            <a:pPr lvl="2"/>
            <a:r>
              <a:rPr lang="en-US" dirty="0" smtClean="0"/>
              <a:t>Heavily influenced by Christianity</a:t>
            </a:r>
          </a:p>
          <a:p>
            <a:pPr lvl="2"/>
            <a:endParaRPr lang="en-US" dirty="0"/>
          </a:p>
          <a:p>
            <a:pPr lvl="1"/>
            <a:r>
              <a:rPr lang="en-US" b="1" dirty="0" smtClean="0"/>
              <a:t>Military/Political Districts</a:t>
            </a:r>
            <a:r>
              <a:rPr lang="en-US" dirty="0" smtClean="0"/>
              <a:t>: Each province of Byzantium is placed under the leadership of a general (Responsible for administration and defense).</a:t>
            </a:r>
          </a:p>
          <a:p>
            <a:pPr lvl="1"/>
            <a:endParaRPr lang="en-US" dirty="0"/>
          </a:p>
          <a:p>
            <a:pPr lvl="1"/>
            <a:r>
              <a:rPr lang="en-US" dirty="0" smtClean="0"/>
              <a:t>Emperor is both political head </a:t>
            </a:r>
            <a:r>
              <a:rPr lang="en-US" u="sng" dirty="0" smtClean="0"/>
              <a:t>and</a:t>
            </a:r>
            <a:r>
              <a:rPr lang="en-US" dirty="0" smtClean="0"/>
              <a:t> religious head of the Eastern Orthodox Church.</a:t>
            </a:r>
            <a:endParaRPr lang="en-US" dirty="0"/>
          </a:p>
        </p:txBody>
      </p:sp>
    </p:spTree>
    <p:extLst>
      <p:ext uri="{BB962C8B-B14F-4D97-AF65-F5344CB8AC3E}">
        <p14:creationId xmlns:p14="http://schemas.microsoft.com/office/powerpoint/2010/main" val="34369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051300" y="0"/>
            <a:ext cx="5092700" cy="1054100"/>
          </a:xfrm>
        </p:spPr>
        <p:txBody>
          <a:bodyPr/>
          <a:lstStyle/>
          <a:p>
            <a:r>
              <a:rPr lang="en-US" dirty="0" smtClean="0"/>
              <a:t>Concept 3.2</a:t>
            </a:r>
            <a:endParaRPr lang="en-US" dirty="0"/>
          </a:p>
        </p:txBody>
      </p:sp>
      <p:sp>
        <p:nvSpPr>
          <p:cNvPr id="5" name="Content Placeholder 4"/>
          <p:cNvSpPr>
            <a:spLocks noGrp="1"/>
          </p:cNvSpPr>
          <p:nvPr>
            <p:ph sz="quarter" idx="4294967295"/>
          </p:nvPr>
        </p:nvSpPr>
        <p:spPr>
          <a:xfrm>
            <a:off x="0" y="0"/>
            <a:ext cx="2895600" cy="6858000"/>
          </a:xfrm>
        </p:spPr>
        <p:txBody>
          <a:bodyPr>
            <a:normAutofit fontScale="70000" lnSpcReduction="20000"/>
          </a:bodyPr>
          <a:lstStyle/>
          <a:p>
            <a:pPr marL="0" indent="0">
              <a:buNone/>
            </a:pPr>
            <a:r>
              <a:rPr lang="en-US" dirty="0"/>
              <a:t>I. Empires collapsed and were reconstituted; in some ways new state forms emerged.</a:t>
            </a:r>
          </a:p>
          <a:p>
            <a:pPr marL="0" indent="0">
              <a:buNone/>
            </a:pPr>
            <a:endParaRPr lang="en-US" dirty="0" smtClean="0"/>
          </a:p>
          <a:p>
            <a:pPr marL="0" indent="0">
              <a:buNone/>
            </a:pPr>
            <a:r>
              <a:rPr lang="en-US" dirty="0">
                <a:solidFill>
                  <a:srgbClr val="FF0000"/>
                </a:solidFill>
              </a:rPr>
              <a:t>B. In some places, new forms of governance emerged, including those developed in various Islamic states, the Mongol Khanates, city-states, and decentralized government (feudalism) in Europe and Japan.</a:t>
            </a:r>
          </a:p>
          <a:p>
            <a:pPr marL="0" indent="0">
              <a:buNone/>
            </a:pPr>
            <a:endParaRPr lang="en-US" dirty="0" smtClean="0"/>
          </a:p>
          <a:p>
            <a:pPr marL="0" indent="0">
              <a:buNone/>
            </a:pPr>
            <a:r>
              <a:rPr lang="en-US" b="1" dirty="0" smtClean="0">
                <a:solidFill>
                  <a:schemeClr val="tx1"/>
                </a:solidFill>
              </a:rPr>
              <a:t>Examples </a:t>
            </a:r>
            <a:r>
              <a:rPr lang="en-US" b="1" dirty="0">
                <a:solidFill>
                  <a:schemeClr val="tx1"/>
                </a:solidFill>
              </a:rPr>
              <a:t>of Islamic </a:t>
            </a:r>
            <a:r>
              <a:rPr lang="en-US" b="1" dirty="0" smtClean="0">
                <a:solidFill>
                  <a:schemeClr val="tx1"/>
                </a:solidFill>
              </a:rPr>
              <a:t>States</a:t>
            </a:r>
            <a:r>
              <a:rPr lang="en-US" b="1" dirty="0">
                <a:solidFill>
                  <a:schemeClr val="tx1"/>
                </a:solidFill>
              </a:rPr>
              <a:t>:</a:t>
            </a:r>
          </a:p>
          <a:p>
            <a:pPr marL="0" indent="0">
              <a:buNone/>
            </a:pPr>
            <a:r>
              <a:rPr lang="en-US" dirty="0" smtClean="0">
                <a:solidFill>
                  <a:schemeClr val="tx1"/>
                </a:solidFill>
              </a:rPr>
              <a:t>Abbasids</a:t>
            </a:r>
            <a:endParaRPr lang="en-US" dirty="0">
              <a:solidFill>
                <a:schemeClr val="tx1"/>
              </a:solidFill>
            </a:endParaRPr>
          </a:p>
          <a:p>
            <a:pPr marL="0" indent="0">
              <a:buNone/>
            </a:pPr>
            <a:r>
              <a:rPr lang="en-US" dirty="0" smtClean="0">
                <a:solidFill>
                  <a:schemeClr val="tx1"/>
                </a:solidFill>
              </a:rPr>
              <a:t>Muslim </a:t>
            </a:r>
            <a:r>
              <a:rPr lang="en-US" dirty="0">
                <a:solidFill>
                  <a:schemeClr val="tx1"/>
                </a:solidFill>
              </a:rPr>
              <a:t>Iberia</a:t>
            </a:r>
          </a:p>
          <a:p>
            <a:pPr marL="0" indent="0">
              <a:buNone/>
            </a:pPr>
            <a:r>
              <a:rPr lang="en-US" dirty="0" smtClean="0">
                <a:solidFill>
                  <a:schemeClr val="tx1"/>
                </a:solidFill>
              </a:rPr>
              <a:t>Delhi </a:t>
            </a:r>
            <a:r>
              <a:rPr lang="en-US" dirty="0">
                <a:solidFill>
                  <a:schemeClr val="tx1"/>
                </a:solidFill>
              </a:rPr>
              <a:t>Sultanates</a:t>
            </a:r>
          </a:p>
          <a:p>
            <a:pPr marL="0" indent="0">
              <a:buNone/>
            </a:pPr>
            <a:endParaRPr lang="en-US" dirty="0" smtClean="0"/>
          </a:p>
          <a:p>
            <a:pPr marL="0" indent="0">
              <a:buNone/>
            </a:pPr>
            <a:r>
              <a:rPr lang="en-US" b="1" dirty="0" smtClean="0"/>
              <a:t>Examples </a:t>
            </a:r>
            <a:r>
              <a:rPr lang="en-US" b="1" dirty="0"/>
              <a:t>of city-states:</a:t>
            </a:r>
          </a:p>
          <a:p>
            <a:pPr marL="0" indent="0">
              <a:buNone/>
            </a:pPr>
            <a:r>
              <a:rPr lang="en-US" dirty="0" smtClean="0"/>
              <a:t>Italian </a:t>
            </a:r>
            <a:r>
              <a:rPr lang="en-US" dirty="0"/>
              <a:t>Peninsula</a:t>
            </a:r>
          </a:p>
          <a:p>
            <a:pPr marL="0" indent="0">
              <a:buNone/>
            </a:pPr>
            <a:r>
              <a:rPr lang="en-US" dirty="0" smtClean="0"/>
              <a:t>East </a:t>
            </a:r>
            <a:r>
              <a:rPr lang="en-US" dirty="0"/>
              <a:t>African</a:t>
            </a:r>
          </a:p>
          <a:p>
            <a:pPr marL="0" indent="0">
              <a:buNone/>
            </a:pPr>
            <a:r>
              <a:rPr lang="en-US" dirty="0" smtClean="0"/>
              <a:t>Southeast </a:t>
            </a:r>
            <a:r>
              <a:rPr lang="en-US" dirty="0"/>
              <a:t>Asia</a:t>
            </a:r>
          </a:p>
          <a:p>
            <a:pPr marL="0" indent="0">
              <a:buNone/>
            </a:pPr>
            <a:r>
              <a:rPr lang="en-US" dirty="0" smtClean="0"/>
              <a:t>Americas</a:t>
            </a:r>
            <a:endParaRPr lang="en-US" dirty="0"/>
          </a:p>
          <a:p>
            <a:endParaRPr lang="en-US" dirty="0"/>
          </a:p>
        </p:txBody>
      </p:sp>
      <p:sp>
        <p:nvSpPr>
          <p:cNvPr id="6" name="Content Placeholder 5"/>
          <p:cNvSpPr>
            <a:spLocks noGrp="1"/>
          </p:cNvSpPr>
          <p:nvPr>
            <p:ph sz="quarter" idx="4294967295"/>
          </p:nvPr>
        </p:nvSpPr>
        <p:spPr>
          <a:xfrm>
            <a:off x="2743200" y="990600"/>
            <a:ext cx="6400800" cy="5867400"/>
          </a:xfrm>
        </p:spPr>
        <p:txBody>
          <a:bodyPr>
            <a:normAutofit fontScale="92500" lnSpcReduction="20000"/>
          </a:bodyPr>
          <a:lstStyle/>
          <a:p>
            <a:r>
              <a:rPr lang="en-US" dirty="0"/>
              <a:t>Soon after the death of Mohammed a dispute </a:t>
            </a:r>
            <a:r>
              <a:rPr lang="en-US" dirty="0" smtClean="0"/>
              <a:t>over </a:t>
            </a:r>
            <a:r>
              <a:rPr lang="en-US" dirty="0"/>
              <a:t>who should be the leader of this new </a:t>
            </a:r>
            <a:r>
              <a:rPr lang="en-US" dirty="0" smtClean="0"/>
              <a:t>religion/polity.</a:t>
            </a:r>
          </a:p>
          <a:p>
            <a:pPr lvl="1"/>
            <a:r>
              <a:rPr lang="en-US" dirty="0" smtClean="0"/>
              <a:t>Idea </a:t>
            </a:r>
            <a:r>
              <a:rPr lang="en-US" dirty="0"/>
              <a:t>of another prophet </a:t>
            </a:r>
            <a:r>
              <a:rPr lang="en-US" dirty="0" smtClean="0"/>
              <a:t>inconceivable</a:t>
            </a:r>
          </a:p>
          <a:p>
            <a:endParaRPr lang="en-US" dirty="0" smtClean="0"/>
          </a:p>
          <a:p>
            <a:r>
              <a:rPr lang="en-US" dirty="0" smtClean="0"/>
              <a:t>A </a:t>
            </a:r>
            <a:r>
              <a:rPr lang="en-US" dirty="0"/>
              <a:t>"deputy" or </a:t>
            </a:r>
            <a:r>
              <a:rPr lang="en-US" b="1" dirty="0"/>
              <a:t>Caliph</a:t>
            </a:r>
            <a:r>
              <a:rPr lang="en-US" dirty="0"/>
              <a:t> was chosen to lead the Muslim community. </a:t>
            </a:r>
            <a:endParaRPr lang="en-US" dirty="0" smtClean="0"/>
          </a:p>
          <a:p>
            <a:pPr lvl="1"/>
            <a:r>
              <a:rPr lang="en-US" dirty="0" smtClean="0"/>
              <a:t>Disagreement </a:t>
            </a:r>
            <a:r>
              <a:rPr lang="en-US" dirty="0"/>
              <a:t>over the qualifications of the Caliph led to the split of Muslims into </a:t>
            </a:r>
            <a:r>
              <a:rPr lang="en-US" b="1" dirty="0"/>
              <a:t>Shia</a:t>
            </a:r>
            <a:r>
              <a:rPr lang="en-US" dirty="0"/>
              <a:t> and </a:t>
            </a:r>
            <a:r>
              <a:rPr lang="en-US" b="1" dirty="0"/>
              <a:t>Sunni</a:t>
            </a:r>
            <a:r>
              <a:rPr lang="en-US" dirty="0"/>
              <a:t> factions. </a:t>
            </a:r>
            <a:endParaRPr lang="en-US" dirty="0" smtClean="0"/>
          </a:p>
          <a:p>
            <a:pPr lvl="2"/>
            <a:r>
              <a:rPr lang="en-US" dirty="0" smtClean="0"/>
              <a:t>Presides </a:t>
            </a:r>
            <a:r>
              <a:rPr lang="en-US" dirty="0"/>
              <a:t>over the political, religious and military affairs of the Dar </a:t>
            </a:r>
            <a:r>
              <a:rPr lang="en-US" dirty="0" smtClean="0"/>
              <a:t>al-Islam &amp; became a </a:t>
            </a:r>
            <a:r>
              <a:rPr lang="en-US" dirty="0"/>
              <a:t>unifying </a:t>
            </a:r>
            <a:r>
              <a:rPr lang="en-US" dirty="0" smtClean="0"/>
              <a:t>force </a:t>
            </a:r>
            <a:r>
              <a:rPr lang="en-US" dirty="0"/>
              <a:t>on Islamic civilization</a:t>
            </a:r>
            <a:r>
              <a:rPr lang="en-US" dirty="0" smtClean="0"/>
              <a:t>.</a:t>
            </a:r>
          </a:p>
          <a:p>
            <a:endParaRPr lang="en-US" dirty="0" smtClean="0"/>
          </a:p>
          <a:p>
            <a:r>
              <a:rPr lang="en-US" dirty="0"/>
              <a:t>The </a:t>
            </a:r>
            <a:r>
              <a:rPr lang="en-US" b="1" dirty="0"/>
              <a:t>Umayyad Caliphate</a:t>
            </a:r>
            <a:r>
              <a:rPr lang="en-US" dirty="0"/>
              <a:t> (661-750) pushed the boundaries of Islam far outside the Arabian peninsula</a:t>
            </a:r>
            <a:r>
              <a:rPr lang="en-US" dirty="0" smtClean="0"/>
              <a:t>. (dominated by Arab elites).</a:t>
            </a:r>
          </a:p>
          <a:p>
            <a:pPr lvl="1"/>
            <a:r>
              <a:rPr lang="en-US" dirty="0"/>
              <a:t>In 750 the </a:t>
            </a:r>
            <a:r>
              <a:rPr lang="en-US" dirty="0" err="1"/>
              <a:t>Umayyads</a:t>
            </a:r>
            <a:r>
              <a:rPr lang="en-US" dirty="0"/>
              <a:t> were overthrown by the Abbasids and a new Caliphate was established.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495800"/>
            <a:ext cx="304800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337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051300" y="0"/>
            <a:ext cx="5092700" cy="1054100"/>
          </a:xfrm>
        </p:spPr>
        <p:txBody>
          <a:bodyPr/>
          <a:lstStyle/>
          <a:p>
            <a:r>
              <a:rPr lang="en-US" dirty="0" smtClean="0"/>
              <a:t>Concept 3.2</a:t>
            </a:r>
            <a:endParaRPr lang="en-US" dirty="0"/>
          </a:p>
        </p:txBody>
      </p:sp>
      <p:sp>
        <p:nvSpPr>
          <p:cNvPr id="5" name="Content Placeholder 4"/>
          <p:cNvSpPr>
            <a:spLocks noGrp="1"/>
          </p:cNvSpPr>
          <p:nvPr>
            <p:ph sz="quarter" idx="4294967295"/>
          </p:nvPr>
        </p:nvSpPr>
        <p:spPr>
          <a:xfrm>
            <a:off x="0" y="0"/>
            <a:ext cx="2895600" cy="6858000"/>
          </a:xfrm>
        </p:spPr>
        <p:txBody>
          <a:bodyPr>
            <a:normAutofit fontScale="70000" lnSpcReduction="20000"/>
          </a:bodyPr>
          <a:lstStyle/>
          <a:p>
            <a:pPr marL="0" indent="0">
              <a:buNone/>
            </a:pPr>
            <a:r>
              <a:rPr lang="en-US" dirty="0"/>
              <a:t>I. Empires collapsed and were reconstituted; in some ways new state forms emerged.</a:t>
            </a:r>
          </a:p>
          <a:p>
            <a:pPr marL="0" indent="0">
              <a:buNone/>
            </a:pPr>
            <a:endParaRPr lang="en-US" dirty="0" smtClean="0"/>
          </a:p>
          <a:p>
            <a:pPr marL="0" indent="0">
              <a:buNone/>
            </a:pPr>
            <a:r>
              <a:rPr lang="en-US" dirty="0">
                <a:solidFill>
                  <a:srgbClr val="FF0000"/>
                </a:solidFill>
              </a:rPr>
              <a:t>B. In some places, new forms of governance emerged, including those developed in various Islamic states, the Mongol Khanates, city-states, and decentralized government (feudalism) in Europe and Japan.</a:t>
            </a:r>
          </a:p>
          <a:p>
            <a:pPr marL="0" indent="0">
              <a:buNone/>
            </a:pPr>
            <a:endParaRPr lang="en-US" dirty="0" smtClean="0"/>
          </a:p>
          <a:p>
            <a:pPr marL="0" indent="0">
              <a:buNone/>
            </a:pPr>
            <a:r>
              <a:rPr lang="en-US" b="1" dirty="0" smtClean="0">
                <a:solidFill>
                  <a:schemeClr val="tx1"/>
                </a:solidFill>
              </a:rPr>
              <a:t>Examples </a:t>
            </a:r>
            <a:r>
              <a:rPr lang="en-US" b="1" dirty="0">
                <a:solidFill>
                  <a:schemeClr val="tx1"/>
                </a:solidFill>
              </a:rPr>
              <a:t>of Islamic </a:t>
            </a:r>
            <a:r>
              <a:rPr lang="en-US" b="1" dirty="0" smtClean="0">
                <a:solidFill>
                  <a:schemeClr val="tx1"/>
                </a:solidFill>
              </a:rPr>
              <a:t>States</a:t>
            </a:r>
            <a:r>
              <a:rPr lang="en-US" b="1" dirty="0">
                <a:solidFill>
                  <a:schemeClr val="tx1"/>
                </a:solidFill>
              </a:rPr>
              <a:t>:</a:t>
            </a:r>
          </a:p>
          <a:p>
            <a:pPr marL="0" indent="0">
              <a:buNone/>
            </a:pPr>
            <a:r>
              <a:rPr lang="en-US" dirty="0" smtClean="0">
                <a:solidFill>
                  <a:srgbClr val="FF0000"/>
                </a:solidFill>
              </a:rPr>
              <a:t>Abbasids</a:t>
            </a:r>
            <a:endParaRPr lang="en-US" dirty="0">
              <a:solidFill>
                <a:srgbClr val="FF0000"/>
              </a:solidFill>
            </a:endParaRPr>
          </a:p>
          <a:p>
            <a:pPr marL="0" indent="0">
              <a:buNone/>
            </a:pPr>
            <a:r>
              <a:rPr lang="en-US" dirty="0" smtClean="0">
                <a:solidFill>
                  <a:schemeClr val="tx1"/>
                </a:solidFill>
              </a:rPr>
              <a:t>Muslim </a:t>
            </a:r>
            <a:r>
              <a:rPr lang="en-US" dirty="0">
                <a:solidFill>
                  <a:schemeClr val="tx1"/>
                </a:solidFill>
              </a:rPr>
              <a:t>Iberia</a:t>
            </a:r>
          </a:p>
          <a:p>
            <a:pPr marL="0" indent="0">
              <a:buNone/>
            </a:pPr>
            <a:r>
              <a:rPr lang="en-US" dirty="0" smtClean="0">
                <a:solidFill>
                  <a:schemeClr val="tx1"/>
                </a:solidFill>
              </a:rPr>
              <a:t>Delhi </a:t>
            </a:r>
            <a:r>
              <a:rPr lang="en-US" dirty="0">
                <a:solidFill>
                  <a:schemeClr val="tx1"/>
                </a:solidFill>
              </a:rPr>
              <a:t>Sultanates</a:t>
            </a:r>
          </a:p>
          <a:p>
            <a:pPr marL="0" indent="0">
              <a:buNone/>
            </a:pPr>
            <a:endParaRPr lang="en-US" dirty="0" smtClean="0"/>
          </a:p>
          <a:p>
            <a:pPr marL="0" indent="0">
              <a:buNone/>
            </a:pPr>
            <a:r>
              <a:rPr lang="en-US" b="1" dirty="0" smtClean="0"/>
              <a:t>Examples </a:t>
            </a:r>
            <a:r>
              <a:rPr lang="en-US" b="1" dirty="0"/>
              <a:t>of city-states:</a:t>
            </a:r>
          </a:p>
          <a:p>
            <a:pPr marL="0" indent="0">
              <a:buNone/>
            </a:pPr>
            <a:r>
              <a:rPr lang="en-US" dirty="0" smtClean="0"/>
              <a:t>Italian </a:t>
            </a:r>
            <a:r>
              <a:rPr lang="en-US" dirty="0"/>
              <a:t>Peninsula</a:t>
            </a:r>
          </a:p>
          <a:p>
            <a:pPr marL="0" indent="0">
              <a:buNone/>
            </a:pPr>
            <a:r>
              <a:rPr lang="en-US" dirty="0" smtClean="0"/>
              <a:t>East </a:t>
            </a:r>
            <a:r>
              <a:rPr lang="en-US" dirty="0"/>
              <a:t>African</a:t>
            </a:r>
          </a:p>
          <a:p>
            <a:pPr marL="0" indent="0">
              <a:buNone/>
            </a:pPr>
            <a:r>
              <a:rPr lang="en-US" dirty="0" smtClean="0"/>
              <a:t>Southeast </a:t>
            </a:r>
            <a:r>
              <a:rPr lang="en-US" dirty="0"/>
              <a:t>Asia</a:t>
            </a:r>
          </a:p>
          <a:p>
            <a:pPr marL="0" indent="0">
              <a:buNone/>
            </a:pPr>
            <a:r>
              <a:rPr lang="en-US" dirty="0" smtClean="0"/>
              <a:t>Americas</a:t>
            </a:r>
            <a:endParaRPr lang="en-US" dirty="0"/>
          </a:p>
          <a:p>
            <a:endParaRPr lang="en-US" dirty="0"/>
          </a:p>
        </p:txBody>
      </p:sp>
      <p:sp>
        <p:nvSpPr>
          <p:cNvPr id="6" name="Content Placeholder 5"/>
          <p:cNvSpPr>
            <a:spLocks noGrp="1"/>
          </p:cNvSpPr>
          <p:nvPr>
            <p:ph sz="quarter" idx="4294967295"/>
          </p:nvPr>
        </p:nvSpPr>
        <p:spPr>
          <a:xfrm>
            <a:off x="2743200" y="990600"/>
            <a:ext cx="6400800" cy="5867400"/>
          </a:xfrm>
        </p:spPr>
        <p:txBody>
          <a:bodyPr>
            <a:normAutofit/>
          </a:bodyPr>
          <a:lstStyle/>
          <a:p>
            <a:r>
              <a:rPr lang="en-US" b="1" dirty="0"/>
              <a:t>Abbasid Caliphate</a:t>
            </a:r>
            <a:r>
              <a:rPr lang="en-US" dirty="0"/>
              <a:t> (750-1258</a:t>
            </a:r>
            <a:r>
              <a:rPr lang="en-US" dirty="0" smtClean="0"/>
              <a:t>):</a:t>
            </a:r>
          </a:p>
          <a:p>
            <a:r>
              <a:rPr lang="en-US" dirty="0" smtClean="0"/>
              <a:t>Wider </a:t>
            </a:r>
            <a:r>
              <a:rPr lang="en-US" dirty="0"/>
              <a:t>variety of cultural influences made their way into Islamic civilization, the most prominent of which was Persian</a:t>
            </a:r>
            <a:r>
              <a:rPr lang="en-US" dirty="0" smtClean="0"/>
              <a:t>.</a:t>
            </a:r>
          </a:p>
          <a:p>
            <a:pPr lvl="1"/>
            <a:r>
              <a:rPr lang="en-US" dirty="0" smtClean="0"/>
              <a:t>No dependence </a:t>
            </a:r>
            <a:r>
              <a:rPr lang="en-US" dirty="0"/>
              <a:t>on a Arab military aristocracy like the </a:t>
            </a:r>
            <a:r>
              <a:rPr lang="en-US" b="1" dirty="0" err="1" smtClean="0"/>
              <a:t>Umayyads</a:t>
            </a:r>
            <a:r>
              <a:rPr lang="en-US" b="1" dirty="0" smtClean="0"/>
              <a:t>.</a:t>
            </a:r>
          </a:p>
          <a:p>
            <a:pPr lvl="2"/>
            <a:r>
              <a:rPr lang="en-US" dirty="0" smtClean="0"/>
              <a:t>End of racial policies of </a:t>
            </a:r>
            <a:r>
              <a:rPr lang="en-US" dirty="0" err="1" smtClean="0"/>
              <a:t>Umayyads</a:t>
            </a:r>
            <a:r>
              <a:rPr lang="en-US" dirty="0" smtClean="0"/>
              <a:t>.</a:t>
            </a:r>
          </a:p>
          <a:p>
            <a:pPr lvl="1"/>
            <a:r>
              <a:rPr lang="en-US" dirty="0" smtClean="0"/>
              <a:t>Abbasids </a:t>
            </a:r>
            <a:r>
              <a:rPr lang="en-US" dirty="0"/>
              <a:t>used a salaried </a:t>
            </a:r>
            <a:r>
              <a:rPr lang="en-US" dirty="0" smtClean="0"/>
              <a:t>bureaucracy. </a:t>
            </a:r>
          </a:p>
          <a:p>
            <a:pPr lvl="2"/>
            <a:r>
              <a:rPr lang="en-US" dirty="0" smtClean="0"/>
              <a:t>bureaucrats </a:t>
            </a:r>
            <a:r>
              <a:rPr lang="en-US" dirty="0"/>
              <a:t>could be promoted or dismissed at the whim of the </a:t>
            </a:r>
            <a:r>
              <a:rPr lang="en-US" dirty="0" smtClean="0"/>
              <a:t>Caliph</a:t>
            </a:r>
            <a:r>
              <a:rPr lang="en-US" dirty="0"/>
              <a:t>. </a:t>
            </a:r>
            <a:endParaRPr lang="en-US" dirty="0" smtClean="0"/>
          </a:p>
          <a:p>
            <a:pPr lvl="1"/>
            <a:r>
              <a:rPr lang="en-US" dirty="0" smtClean="0"/>
              <a:t>Arab </a:t>
            </a:r>
            <a:r>
              <a:rPr lang="en-US" dirty="0"/>
              <a:t>militias were replaced by a professional Abbasid army of paid soldiers</a:t>
            </a:r>
            <a:r>
              <a:rPr lang="en-US" dirty="0" smtClean="0"/>
              <a:t>.</a:t>
            </a:r>
          </a:p>
          <a:p>
            <a:pPr lvl="1"/>
            <a:r>
              <a:rPr lang="en-US" dirty="0" smtClean="0"/>
              <a:t>Caliph becomes an </a:t>
            </a:r>
            <a:r>
              <a:rPr lang="en-US" dirty="0"/>
              <a:t>absolute ruler presiding over a centralized bureaucratic state and supported by military force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876800"/>
            <a:ext cx="304800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67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051300" y="0"/>
            <a:ext cx="5092700" cy="1054100"/>
          </a:xfrm>
        </p:spPr>
        <p:txBody>
          <a:bodyPr/>
          <a:lstStyle/>
          <a:p>
            <a:r>
              <a:rPr lang="en-US" dirty="0" smtClean="0"/>
              <a:t>Concept 3.2</a:t>
            </a:r>
            <a:endParaRPr lang="en-US" dirty="0"/>
          </a:p>
        </p:txBody>
      </p:sp>
      <p:sp>
        <p:nvSpPr>
          <p:cNvPr id="5" name="Content Placeholder 4"/>
          <p:cNvSpPr>
            <a:spLocks noGrp="1"/>
          </p:cNvSpPr>
          <p:nvPr>
            <p:ph sz="quarter" idx="4294967295"/>
          </p:nvPr>
        </p:nvSpPr>
        <p:spPr>
          <a:xfrm>
            <a:off x="0" y="0"/>
            <a:ext cx="2895600" cy="6858000"/>
          </a:xfrm>
        </p:spPr>
        <p:txBody>
          <a:bodyPr>
            <a:normAutofit fontScale="70000" lnSpcReduction="20000"/>
          </a:bodyPr>
          <a:lstStyle/>
          <a:p>
            <a:pPr marL="0" indent="0">
              <a:buNone/>
            </a:pPr>
            <a:r>
              <a:rPr lang="en-US" dirty="0"/>
              <a:t>I. Empires collapsed and were reconstituted; in some ways new state forms emerged.</a:t>
            </a:r>
          </a:p>
          <a:p>
            <a:pPr marL="0" indent="0">
              <a:buNone/>
            </a:pPr>
            <a:endParaRPr lang="en-US" dirty="0" smtClean="0"/>
          </a:p>
          <a:p>
            <a:pPr marL="0" indent="0">
              <a:buNone/>
            </a:pPr>
            <a:r>
              <a:rPr lang="en-US" dirty="0">
                <a:solidFill>
                  <a:srgbClr val="FF0000"/>
                </a:solidFill>
              </a:rPr>
              <a:t>B. In some places, new forms of governance emerged, including those developed in various Islamic states, the Mongol Khanates, city-states, and decentralized government (feudalism) in Europe and Japan.</a:t>
            </a:r>
          </a:p>
          <a:p>
            <a:pPr marL="0" indent="0">
              <a:buNone/>
            </a:pPr>
            <a:endParaRPr lang="en-US" dirty="0" smtClean="0"/>
          </a:p>
          <a:p>
            <a:pPr marL="0" indent="0">
              <a:buNone/>
            </a:pPr>
            <a:r>
              <a:rPr lang="en-US" b="1" dirty="0" smtClean="0">
                <a:solidFill>
                  <a:schemeClr val="tx1"/>
                </a:solidFill>
              </a:rPr>
              <a:t>Examples </a:t>
            </a:r>
            <a:r>
              <a:rPr lang="en-US" b="1" dirty="0">
                <a:solidFill>
                  <a:schemeClr val="tx1"/>
                </a:solidFill>
              </a:rPr>
              <a:t>of Islamic </a:t>
            </a:r>
            <a:r>
              <a:rPr lang="en-US" b="1" dirty="0" smtClean="0">
                <a:solidFill>
                  <a:schemeClr val="tx1"/>
                </a:solidFill>
              </a:rPr>
              <a:t>States</a:t>
            </a:r>
            <a:r>
              <a:rPr lang="en-US" b="1" dirty="0">
                <a:solidFill>
                  <a:schemeClr val="tx1"/>
                </a:solidFill>
              </a:rPr>
              <a:t>:</a:t>
            </a:r>
          </a:p>
          <a:p>
            <a:pPr marL="0" indent="0">
              <a:buNone/>
            </a:pPr>
            <a:r>
              <a:rPr lang="en-US" dirty="0" smtClean="0">
                <a:solidFill>
                  <a:schemeClr val="tx1"/>
                </a:solidFill>
              </a:rPr>
              <a:t>Abbasids</a:t>
            </a:r>
            <a:endParaRPr lang="en-US" dirty="0">
              <a:solidFill>
                <a:schemeClr val="tx1"/>
              </a:solidFill>
            </a:endParaRPr>
          </a:p>
          <a:p>
            <a:pPr marL="0" indent="0">
              <a:buNone/>
            </a:pPr>
            <a:r>
              <a:rPr lang="en-US" dirty="0" smtClean="0">
                <a:solidFill>
                  <a:schemeClr val="tx1"/>
                </a:solidFill>
              </a:rPr>
              <a:t>Muslim </a:t>
            </a:r>
            <a:r>
              <a:rPr lang="en-US" dirty="0">
                <a:solidFill>
                  <a:schemeClr val="tx1"/>
                </a:solidFill>
              </a:rPr>
              <a:t>Iberia</a:t>
            </a:r>
          </a:p>
          <a:p>
            <a:pPr marL="0" indent="0">
              <a:buNone/>
            </a:pPr>
            <a:r>
              <a:rPr lang="en-US" dirty="0" smtClean="0">
                <a:solidFill>
                  <a:schemeClr val="tx1"/>
                </a:solidFill>
              </a:rPr>
              <a:t>Delhi </a:t>
            </a:r>
            <a:r>
              <a:rPr lang="en-US" dirty="0">
                <a:solidFill>
                  <a:schemeClr val="tx1"/>
                </a:solidFill>
              </a:rPr>
              <a:t>Sultanates</a:t>
            </a:r>
          </a:p>
          <a:p>
            <a:pPr marL="0" indent="0">
              <a:buNone/>
            </a:pPr>
            <a:endParaRPr lang="en-US" dirty="0" smtClean="0"/>
          </a:p>
          <a:p>
            <a:pPr marL="0" indent="0">
              <a:buNone/>
            </a:pPr>
            <a:r>
              <a:rPr lang="en-US" b="1" dirty="0" smtClean="0"/>
              <a:t>Examples </a:t>
            </a:r>
            <a:r>
              <a:rPr lang="en-US" b="1" dirty="0"/>
              <a:t>of city-states:</a:t>
            </a:r>
          </a:p>
          <a:p>
            <a:pPr marL="0" indent="0">
              <a:buNone/>
            </a:pPr>
            <a:r>
              <a:rPr lang="en-US" dirty="0" smtClean="0"/>
              <a:t>Italian </a:t>
            </a:r>
            <a:r>
              <a:rPr lang="en-US" dirty="0"/>
              <a:t>Peninsula</a:t>
            </a:r>
          </a:p>
          <a:p>
            <a:pPr marL="0" indent="0">
              <a:buNone/>
            </a:pPr>
            <a:r>
              <a:rPr lang="en-US" dirty="0" smtClean="0"/>
              <a:t>East </a:t>
            </a:r>
            <a:r>
              <a:rPr lang="en-US" dirty="0"/>
              <a:t>African</a:t>
            </a:r>
          </a:p>
          <a:p>
            <a:pPr marL="0" indent="0">
              <a:buNone/>
            </a:pPr>
            <a:r>
              <a:rPr lang="en-US" dirty="0" smtClean="0"/>
              <a:t>Southeast </a:t>
            </a:r>
            <a:r>
              <a:rPr lang="en-US" dirty="0"/>
              <a:t>Asia</a:t>
            </a:r>
          </a:p>
          <a:p>
            <a:pPr marL="0" indent="0">
              <a:buNone/>
            </a:pPr>
            <a:r>
              <a:rPr lang="en-US" dirty="0" smtClean="0"/>
              <a:t>Americas</a:t>
            </a:r>
            <a:endParaRPr lang="en-US" dirty="0"/>
          </a:p>
          <a:p>
            <a:endParaRPr lang="en-US" dirty="0"/>
          </a:p>
        </p:txBody>
      </p:sp>
      <p:sp>
        <p:nvSpPr>
          <p:cNvPr id="6" name="Content Placeholder 5"/>
          <p:cNvSpPr>
            <a:spLocks noGrp="1"/>
          </p:cNvSpPr>
          <p:nvPr>
            <p:ph sz="quarter" idx="4294967295"/>
          </p:nvPr>
        </p:nvSpPr>
        <p:spPr>
          <a:xfrm>
            <a:off x="2743200" y="990600"/>
            <a:ext cx="6400800" cy="5867400"/>
          </a:xfrm>
        </p:spPr>
        <p:txBody>
          <a:bodyPr>
            <a:normAutofit/>
          </a:bodyPr>
          <a:lstStyle/>
          <a:p>
            <a:r>
              <a:rPr lang="en-US" b="1" dirty="0" smtClean="0"/>
              <a:t>Features of the Mongol Khanate:</a:t>
            </a:r>
          </a:p>
          <a:p>
            <a:pPr lvl="1"/>
            <a:r>
              <a:rPr lang="en-US" b="1" dirty="0"/>
              <a:t>Genghis Khan</a:t>
            </a:r>
            <a:r>
              <a:rPr lang="en-US" dirty="0"/>
              <a:t> (1162-1227) </a:t>
            </a:r>
            <a:r>
              <a:rPr lang="en-US" dirty="0" smtClean="0"/>
              <a:t>Tactics:</a:t>
            </a:r>
          </a:p>
          <a:p>
            <a:pPr lvl="2"/>
            <a:endParaRPr lang="en-US" b="1" dirty="0" smtClean="0"/>
          </a:p>
          <a:p>
            <a:pPr lvl="2"/>
            <a:r>
              <a:rPr lang="en-US" b="1" dirty="0" smtClean="0"/>
              <a:t>Intermarriage</a:t>
            </a:r>
            <a:r>
              <a:rPr lang="en-US" dirty="0" smtClean="0"/>
              <a:t>: blended </a:t>
            </a:r>
            <a:r>
              <a:rPr lang="en-US" dirty="0"/>
              <a:t>the </a:t>
            </a:r>
            <a:r>
              <a:rPr lang="en-US" dirty="0" smtClean="0"/>
              <a:t>conquered tribal bloodlines </a:t>
            </a:r>
            <a:r>
              <a:rPr lang="en-US" dirty="0"/>
              <a:t>with his own making tribal distinctions less relevant</a:t>
            </a:r>
            <a:r>
              <a:rPr lang="en-US" dirty="0" smtClean="0"/>
              <a:t>.</a:t>
            </a:r>
          </a:p>
          <a:p>
            <a:pPr lvl="2"/>
            <a:endParaRPr lang="en-US" b="1" dirty="0" smtClean="0"/>
          </a:p>
          <a:p>
            <a:pPr lvl="2"/>
            <a:r>
              <a:rPr lang="en-US" b="1" dirty="0" smtClean="0"/>
              <a:t>Military Organization</a:t>
            </a:r>
            <a:r>
              <a:rPr lang="en-US" dirty="0" smtClean="0"/>
              <a:t>: Military unit called an </a:t>
            </a:r>
            <a:r>
              <a:rPr lang="en-US" b="1" dirty="0" err="1" smtClean="0"/>
              <a:t>arban</a:t>
            </a:r>
            <a:r>
              <a:rPr lang="en-US" b="1" dirty="0" smtClean="0"/>
              <a:t> </a:t>
            </a:r>
            <a:r>
              <a:rPr lang="en-US" dirty="0" smtClean="0"/>
              <a:t>(Squad of 10 soldiers). Specifically mixed different tribes into the </a:t>
            </a:r>
            <a:r>
              <a:rPr lang="en-US" dirty="0" err="1" smtClean="0"/>
              <a:t>arban</a:t>
            </a:r>
            <a:r>
              <a:rPr lang="en-US" dirty="0" smtClean="0"/>
              <a:t>.</a:t>
            </a:r>
          </a:p>
          <a:p>
            <a:pPr lvl="3"/>
            <a:r>
              <a:rPr lang="en-US" dirty="0" smtClean="0"/>
              <a:t>Soldiers could travel 100 Miles/Day</a:t>
            </a:r>
          </a:p>
          <a:p>
            <a:pPr lvl="3"/>
            <a:r>
              <a:rPr lang="en-US" dirty="0" smtClean="0"/>
              <a:t>Bloodletting provided food on the move</a:t>
            </a:r>
          </a:p>
          <a:p>
            <a:pPr lvl="2"/>
            <a:endParaRPr lang="en-US" b="1" dirty="0" smtClean="0"/>
          </a:p>
          <a:p>
            <a:pPr lvl="2"/>
            <a:r>
              <a:rPr lang="en-US" b="1" dirty="0" smtClean="0"/>
              <a:t>Communication:</a:t>
            </a:r>
            <a:r>
              <a:rPr lang="en-US" dirty="0" smtClean="0"/>
              <a:t> Used “</a:t>
            </a:r>
            <a:r>
              <a:rPr lang="en-US" b="1" dirty="0" smtClean="0"/>
              <a:t>Arrow Messengers</a:t>
            </a:r>
            <a:r>
              <a:rPr lang="en-US" dirty="0" smtClean="0"/>
              <a:t>” and stations to relay important communication throughout empire.</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952999"/>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304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051300" y="0"/>
            <a:ext cx="5092700" cy="1054100"/>
          </a:xfrm>
        </p:spPr>
        <p:txBody>
          <a:bodyPr/>
          <a:lstStyle/>
          <a:p>
            <a:r>
              <a:rPr lang="en-US" dirty="0" smtClean="0"/>
              <a:t>Concept 3.2</a:t>
            </a:r>
            <a:endParaRPr lang="en-US" dirty="0"/>
          </a:p>
        </p:txBody>
      </p:sp>
      <p:sp>
        <p:nvSpPr>
          <p:cNvPr id="5" name="Content Placeholder 4"/>
          <p:cNvSpPr>
            <a:spLocks noGrp="1"/>
          </p:cNvSpPr>
          <p:nvPr>
            <p:ph sz="quarter" idx="4294967295"/>
          </p:nvPr>
        </p:nvSpPr>
        <p:spPr>
          <a:xfrm>
            <a:off x="0" y="0"/>
            <a:ext cx="2895600" cy="6858000"/>
          </a:xfrm>
        </p:spPr>
        <p:txBody>
          <a:bodyPr>
            <a:normAutofit fontScale="70000" lnSpcReduction="20000"/>
          </a:bodyPr>
          <a:lstStyle/>
          <a:p>
            <a:pPr marL="0" indent="0">
              <a:buNone/>
            </a:pPr>
            <a:r>
              <a:rPr lang="en-US" dirty="0"/>
              <a:t>I. Empires collapsed and were reconstituted; in some ways new state forms emerged.</a:t>
            </a:r>
          </a:p>
          <a:p>
            <a:pPr marL="0" indent="0">
              <a:buNone/>
            </a:pPr>
            <a:endParaRPr lang="en-US" dirty="0" smtClean="0"/>
          </a:p>
          <a:p>
            <a:pPr marL="0" indent="0">
              <a:buNone/>
            </a:pPr>
            <a:r>
              <a:rPr lang="en-US" dirty="0">
                <a:solidFill>
                  <a:srgbClr val="FF0000"/>
                </a:solidFill>
              </a:rPr>
              <a:t>B. In some places, new forms of governance emerged, including those developed in various Islamic states, the Mongol Khanates, city-states, and decentralized government (feudalism) in Europe and Japan.</a:t>
            </a:r>
          </a:p>
          <a:p>
            <a:pPr marL="0" indent="0">
              <a:buNone/>
            </a:pPr>
            <a:endParaRPr lang="en-US" dirty="0" smtClean="0"/>
          </a:p>
          <a:p>
            <a:pPr marL="0" indent="0">
              <a:buNone/>
            </a:pPr>
            <a:r>
              <a:rPr lang="en-US" b="1" dirty="0" smtClean="0">
                <a:solidFill>
                  <a:schemeClr val="tx1"/>
                </a:solidFill>
              </a:rPr>
              <a:t>Examples </a:t>
            </a:r>
            <a:r>
              <a:rPr lang="en-US" b="1" dirty="0">
                <a:solidFill>
                  <a:schemeClr val="tx1"/>
                </a:solidFill>
              </a:rPr>
              <a:t>of Islamic </a:t>
            </a:r>
            <a:r>
              <a:rPr lang="en-US" b="1" dirty="0" smtClean="0">
                <a:solidFill>
                  <a:schemeClr val="tx1"/>
                </a:solidFill>
              </a:rPr>
              <a:t>States</a:t>
            </a:r>
            <a:r>
              <a:rPr lang="en-US" b="1" dirty="0">
                <a:solidFill>
                  <a:schemeClr val="tx1"/>
                </a:solidFill>
              </a:rPr>
              <a:t>:</a:t>
            </a:r>
          </a:p>
          <a:p>
            <a:pPr marL="0" indent="0">
              <a:buNone/>
            </a:pPr>
            <a:r>
              <a:rPr lang="en-US" dirty="0" smtClean="0">
                <a:solidFill>
                  <a:schemeClr val="tx1"/>
                </a:solidFill>
              </a:rPr>
              <a:t>Abbasids</a:t>
            </a:r>
            <a:endParaRPr lang="en-US" dirty="0">
              <a:solidFill>
                <a:schemeClr val="tx1"/>
              </a:solidFill>
            </a:endParaRPr>
          </a:p>
          <a:p>
            <a:pPr marL="0" indent="0">
              <a:buNone/>
            </a:pPr>
            <a:r>
              <a:rPr lang="en-US" dirty="0" smtClean="0">
                <a:solidFill>
                  <a:schemeClr val="tx1"/>
                </a:solidFill>
              </a:rPr>
              <a:t>Muslim </a:t>
            </a:r>
            <a:r>
              <a:rPr lang="en-US" dirty="0">
                <a:solidFill>
                  <a:schemeClr val="tx1"/>
                </a:solidFill>
              </a:rPr>
              <a:t>Iberia</a:t>
            </a:r>
          </a:p>
          <a:p>
            <a:pPr marL="0" indent="0">
              <a:buNone/>
            </a:pPr>
            <a:r>
              <a:rPr lang="en-US" dirty="0" smtClean="0">
                <a:solidFill>
                  <a:schemeClr val="tx1"/>
                </a:solidFill>
              </a:rPr>
              <a:t>Delhi </a:t>
            </a:r>
            <a:r>
              <a:rPr lang="en-US" dirty="0">
                <a:solidFill>
                  <a:schemeClr val="tx1"/>
                </a:solidFill>
              </a:rPr>
              <a:t>Sultanates</a:t>
            </a:r>
          </a:p>
          <a:p>
            <a:pPr marL="0" indent="0">
              <a:buNone/>
            </a:pPr>
            <a:endParaRPr lang="en-US" dirty="0" smtClean="0"/>
          </a:p>
          <a:p>
            <a:pPr marL="0" indent="0">
              <a:buNone/>
            </a:pPr>
            <a:r>
              <a:rPr lang="en-US" b="1" dirty="0" smtClean="0"/>
              <a:t>Examples </a:t>
            </a:r>
            <a:r>
              <a:rPr lang="en-US" b="1" dirty="0"/>
              <a:t>of city-states:</a:t>
            </a:r>
          </a:p>
          <a:p>
            <a:pPr marL="0" indent="0">
              <a:buNone/>
            </a:pPr>
            <a:r>
              <a:rPr lang="en-US" dirty="0" smtClean="0"/>
              <a:t>Italian </a:t>
            </a:r>
            <a:r>
              <a:rPr lang="en-US" dirty="0"/>
              <a:t>Peninsula</a:t>
            </a:r>
          </a:p>
          <a:p>
            <a:pPr marL="0" indent="0">
              <a:buNone/>
            </a:pPr>
            <a:r>
              <a:rPr lang="en-US" dirty="0" smtClean="0"/>
              <a:t>East </a:t>
            </a:r>
            <a:r>
              <a:rPr lang="en-US" dirty="0"/>
              <a:t>African</a:t>
            </a:r>
          </a:p>
          <a:p>
            <a:pPr marL="0" indent="0">
              <a:buNone/>
            </a:pPr>
            <a:r>
              <a:rPr lang="en-US" dirty="0" smtClean="0"/>
              <a:t>Southeast </a:t>
            </a:r>
            <a:r>
              <a:rPr lang="en-US" dirty="0"/>
              <a:t>Asia</a:t>
            </a:r>
          </a:p>
          <a:p>
            <a:pPr marL="0" indent="0">
              <a:buNone/>
            </a:pPr>
            <a:r>
              <a:rPr lang="en-US" dirty="0" smtClean="0"/>
              <a:t>Americas</a:t>
            </a:r>
            <a:endParaRPr lang="en-US" dirty="0"/>
          </a:p>
          <a:p>
            <a:endParaRPr lang="en-US" dirty="0"/>
          </a:p>
        </p:txBody>
      </p:sp>
      <p:sp>
        <p:nvSpPr>
          <p:cNvPr id="6" name="Content Placeholder 5"/>
          <p:cNvSpPr>
            <a:spLocks noGrp="1"/>
          </p:cNvSpPr>
          <p:nvPr>
            <p:ph sz="quarter" idx="4294967295"/>
          </p:nvPr>
        </p:nvSpPr>
        <p:spPr>
          <a:xfrm>
            <a:off x="2743200" y="990600"/>
            <a:ext cx="6400800" cy="5867400"/>
          </a:xfrm>
        </p:spPr>
        <p:txBody>
          <a:bodyPr>
            <a:normAutofit/>
          </a:bodyPr>
          <a:lstStyle/>
          <a:p>
            <a:r>
              <a:rPr lang="en-US" b="1" dirty="0" smtClean="0"/>
              <a:t>Swahili City-States: </a:t>
            </a:r>
            <a:r>
              <a:rPr lang="en-US" dirty="0" smtClean="0"/>
              <a:t>Example of a non-centralized political unit.</a:t>
            </a:r>
          </a:p>
          <a:p>
            <a:pPr lvl="1"/>
            <a:endParaRPr lang="en-US" b="1" dirty="0" smtClean="0"/>
          </a:p>
          <a:p>
            <a:pPr lvl="1"/>
            <a:r>
              <a:rPr lang="en-US" b="1" dirty="0" smtClean="0"/>
              <a:t>Swahili</a:t>
            </a:r>
            <a:r>
              <a:rPr lang="en-US" dirty="0" smtClean="0"/>
              <a:t> is a language that blended Bantu and Arabic.</a:t>
            </a:r>
          </a:p>
          <a:p>
            <a:pPr lvl="1"/>
            <a:endParaRPr lang="en-US" dirty="0" smtClean="0"/>
          </a:p>
          <a:p>
            <a:pPr lvl="1"/>
            <a:r>
              <a:rPr lang="en-US" dirty="0" smtClean="0"/>
              <a:t>Predominantly Muslim, but with large populations of Christians, Muslims, Hindu, Confucian, and Buddhist Merchants.</a:t>
            </a:r>
          </a:p>
          <a:p>
            <a:pPr lvl="2"/>
            <a:r>
              <a:rPr lang="en-US" dirty="0" smtClean="0"/>
              <a:t>Tolerance is good for business.</a:t>
            </a:r>
          </a:p>
          <a:p>
            <a:pPr lvl="1"/>
            <a:endParaRPr lang="en-US" dirty="0" smtClean="0"/>
          </a:p>
          <a:p>
            <a:pPr lvl="1"/>
            <a:r>
              <a:rPr lang="en-US" dirty="0" smtClean="0"/>
              <a:t>Connected Africa to the Indian Ocean Trade Network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41357"/>
            <a:ext cx="3228975" cy="300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864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051300" y="0"/>
            <a:ext cx="5092700" cy="1054100"/>
          </a:xfrm>
        </p:spPr>
        <p:txBody>
          <a:bodyPr/>
          <a:lstStyle/>
          <a:p>
            <a:r>
              <a:rPr lang="en-US" dirty="0" smtClean="0"/>
              <a:t>Concept 3.2</a:t>
            </a:r>
            <a:endParaRPr lang="en-US" dirty="0"/>
          </a:p>
        </p:txBody>
      </p:sp>
      <p:sp>
        <p:nvSpPr>
          <p:cNvPr id="5" name="Content Placeholder 4"/>
          <p:cNvSpPr>
            <a:spLocks noGrp="1"/>
          </p:cNvSpPr>
          <p:nvPr>
            <p:ph sz="quarter" idx="4294967295"/>
          </p:nvPr>
        </p:nvSpPr>
        <p:spPr>
          <a:xfrm>
            <a:off x="0" y="0"/>
            <a:ext cx="2895600" cy="6858000"/>
          </a:xfrm>
        </p:spPr>
        <p:txBody>
          <a:bodyPr>
            <a:normAutofit fontScale="70000" lnSpcReduction="20000"/>
          </a:bodyPr>
          <a:lstStyle/>
          <a:p>
            <a:pPr marL="0" indent="0">
              <a:buNone/>
            </a:pPr>
            <a:r>
              <a:rPr lang="en-US" dirty="0"/>
              <a:t>I. Empires collapsed and were reconstituted; in some ways new state forms emerged.</a:t>
            </a:r>
          </a:p>
          <a:p>
            <a:pPr marL="0" indent="0">
              <a:buNone/>
            </a:pPr>
            <a:endParaRPr lang="en-US" dirty="0" smtClean="0"/>
          </a:p>
          <a:p>
            <a:pPr marL="0" indent="0">
              <a:buNone/>
            </a:pPr>
            <a:r>
              <a:rPr lang="en-US" dirty="0">
                <a:solidFill>
                  <a:srgbClr val="FF0000"/>
                </a:solidFill>
              </a:rPr>
              <a:t>B. In some places, new forms of governance emerged, including those developed in various Islamic states, the Mongol Khanates, city-states, and decentralized government (feudalism) in Europe and Japan.</a:t>
            </a:r>
          </a:p>
          <a:p>
            <a:pPr marL="0" indent="0">
              <a:buNone/>
            </a:pPr>
            <a:endParaRPr lang="en-US" dirty="0" smtClean="0"/>
          </a:p>
          <a:p>
            <a:pPr marL="0" indent="0">
              <a:buNone/>
            </a:pPr>
            <a:r>
              <a:rPr lang="en-US" b="1" dirty="0" smtClean="0">
                <a:solidFill>
                  <a:schemeClr val="tx1"/>
                </a:solidFill>
              </a:rPr>
              <a:t>Examples </a:t>
            </a:r>
            <a:r>
              <a:rPr lang="en-US" b="1" dirty="0">
                <a:solidFill>
                  <a:schemeClr val="tx1"/>
                </a:solidFill>
              </a:rPr>
              <a:t>of Islamic </a:t>
            </a:r>
            <a:r>
              <a:rPr lang="en-US" b="1" dirty="0" smtClean="0">
                <a:solidFill>
                  <a:schemeClr val="tx1"/>
                </a:solidFill>
              </a:rPr>
              <a:t>States</a:t>
            </a:r>
            <a:r>
              <a:rPr lang="en-US" b="1" dirty="0">
                <a:solidFill>
                  <a:schemeClr val="tx1"/>
                </a:solidFill>
              </a:rPr>
              <a:t>:</a:t>
            </a:r>
          </a:p>
          <a:p>
            <a:pPr marL="0" indent="0">
              <a:buNone/>
            </a:pPr>
            <a:r>
              <a:rPr lang="en-US" dirty="0" smtClean="0">
                <a:solidFill>
                  <a:schemeClr val="tx1"/>
                </a:solidFill>
              </a:rPr>
              <a:t>Abbasids</a:t>
            </a:r>
            <a:endParaRPr lang="en-US" dirty="0">
              <a:solidFill>
                <a:schemeClr val="tx1"/>
              </a:solidFill>
            </a:endParaRPr>
          </a:p>
          <a:p>
            <a:pPr marL="0" indent="0">
              <a:buNone/>
            </a:pPr>
            <a:r>
              <a:rPr lang="en-US" dirty="0" smtClean="0">
                <a:solidFill>
                  <a:schemeClr val="tx1"/>
                </a:solidFill>
              </a:rPr>
              <a:t>Muslim </a:t>
            </a:r>
            <a:r>
              <a:rPr lang="en-US" dirty="0">
                <a:solidFill>
                  <a:schemeClr val="tx1"/>
                </a:solidFill>
              </a:rPr>
              <a:t>Iberia</a:t>
            </a:r>
          </a:p>
          <a:p>
            <a:pPr marL="0" indent="0">
              <a:buNone/>
            </a:pPr>
            <a:r>
              <a:rPr lang="en-US" dirty="0" smtClean="0">
                <a:solidFill>
                  <a:schemeClr val="tx1"/>
                </a:solidFill>
              </a:rPr>
              <a:t>Delhi </a:t>
            </a:r>
            <a:r>
              <a:rPr lang="en-US" dirty="0">
                <a:solidFill>
                  <a:schemeClr val="tx1"/>
                </a:solidFill>
              </a:rPr>
              <a:t>Sultanates</a:t>
            </a:r>
          </a:p>
          <a:p>
            <a:pPr marL="0" indent="0">
              <a:buNone/>
            </a:pPr>
            <a:endParaRPr lang="en-US" dirty="0" smtClean="0"/>
          </a:p>
          <a:p>
            <a:pPr marL="0" indent="0">
              <a:buNone/>
            </a:pPr>
            <a:r>
              <a:rPr lang="en-US" b="1" dirty="0" smtClean="0"/>
              <a:t>Examples </a:t>
            </a:r>
            <a:r>
              <a:rPr lang="en-US" b="1" dirty="0"/>
              <a:t>of city-states:</a:t>
            </a:r>
          </a:p>
          <a:p>
            <a:pPr marL="0" indent="0">
              <a:buNone/>
            </a:pPr>
            <a:r>
              <a:rPr lang="en-US" dirty="0" smtClean="0"/>
              <a:t>Italian </a:t>
            </a:r>
            <a:r>
              <a:rPr lang="en-US" dirty="0"/>
              <a:t>Peninsula</a:t>
            </a:r>
          </a:p>
          <a:p>
            <a:pPr marL="0" indent="0">
              <a:buNone/>
            </a:pPr>
            <a:r>
              <a:rPr lang="en-US" dirty="0" smtClean="0"/>
              <a:t>East </a:t>
            </a:r>
            <a:r>
              <a:rPr lang="en-US" dirty="0"/>
              <a:t>African</a:t>
            </a:r>
          </a:p>
          <a:p>
            <a:pPr marL="0" indent="0">
              <a:buNone/>
            </a:pPr>
            <a:r>
              <a:rPr lang="en-US" dirty="0" smtClean="0"/>
              <a:t>Southeast </a:t>
            </a:r>
            <a:r>
              <a:rPr lang="en-US" dirty="0"/>
              <a:t>Asia</a:t>
            </a:r>
          </a:p>
          <a:p>
            <a:pPr marL="0" indent="0">
              <a:buNone/>
            </a:pPr>
            <a:r>
              <a:rPr lang="en-US" dirty="0" smtClean="0"/>
              <a:t>Americas</a:t>
            </a:r>
            <a:endParaRPr lang="en-US" dirty="0"/>
          </a:p>
          <a:p>
            <a:endParaRPr lang="en-US" dirty="0"/>
          </a:p>
        </p:txBody>
      </p:sp>
      <p:sp>
        <p:nvSpPr>
          <p:cNvPr id="6" name="Content Placeholder 5"/>
          <p:cNvSpPr>
            <a:spLocks noGrp="1"/>
          </p:cNvSpPr>
          <p:nvPr>
            <p:ph sz="quarter" idx="4294967295"/>
          </p:nvPr>
        </p:nvSpPr>
        <p:spPr>
          <a:xfrm>
            <a:off x="2743200" y="990600"/>
            <a:ext cx="6400800" cy="5867400"/>
          </a:xfrm>
        </p:spPr>
        <p:txBody>
          <a:bodyPr>
            <a:normAutofit lnSpcReduction="10000"/>
          </a:bodyPr>
          <a:lstStyle/>
          <a:p>
            <a:r>
              <a:rPr lang="en-US" b="1" dirty="0" smtClean="0"/>
              <a:t>Feudalism in Europe &amp; Japan:</a:t>
            </a:r>
          </a:p>
          <a:p>
            <a:pPr lvl="1"/>
            <a:r>
              <a:rPr lang="en-US" b="1" dirty="0" smtClean="0"/>
              <a:t>European Feudalism (</a:t>
            </a:r>
            <a:r>
              <a:rPr lang="en-US" b="1" dirty="0" smtClean="0">
                <a:hlinkClick r:id="rId2"/>
              </a:rPr>
              <a:t>The Dark Ages</a:t>
            </a:r>
            <a:r>
              <a:rPr lang="en-US" b="1" dirty="0" smtClean="0"/>
              <a:t>)</a:t>
            </a:r>
          </a:p>
          <a:p>
            <a:pPr lvl="1"/>
            <a:r>
              <a:rPr lang="en-US" b="1" dirty="0" smtClean="0"/>
              <a:t>European Military Contact with Islam (</a:t>
            </a:r>
            <a:r>
              <a:rPr lang="en-US" b="1" dirty="0" smtClean="0">
                <a:hlinkClick r:id="rId3"/>
              </a:rPr>
              <a:t>The Crusades</a:t>
            </a:r>
            <a:r>
              <a:rPr lang="en-US" b="1" dirty="0" smtClean="0"/>
              <a:t>)</a:t>
            </a:r>
          </a:p>
          <a:p>
            <a:pPr lvl="1"/>
            <a:r>
              <a:rPr lang="en-US" b="1" dirty="0" smtClean="0"/>
              <a:t>Japanese Feudalism (</a:t>
            </a:r>
            <a:r>
              <a:rPr lang="en-US" b="1" dirty="0" smtClean="0">
                <a:hlinkClick r:id="rId4"/>
              </a:rPr>
              <a:t>The Heian Period</a:t>
            </a:r>
            <a:r>
              <a:rPr lang="en-US" b="1" dirty="0" smtClean="0"/>
              <a:t>)</a:t>
            </a:r>
          </a:p>
          <a:p>
            <a:pPr lvl="1"/>
            <a:endParaRPr lang="en-US" b="1" dirty="0"/>
          </a:p>
          <a:p>
            <a:r>
              <a:rPr lang="en-US" dirty="0"/>
              <a:t>Feudalism in Europe and </a:t>
            </a:r>
            <a:r>
              <a:rPr lang="en-US" dirty="0" smtClean="0"/>
              <a:t>Japan:</a:t>
            </a:r>
          </a:p>
          <a:p>
            <a:pPr lvl="1"/>
            <a:r>
              <a:rPr lang="en-US" dirty="0" smtClean="0"/>
              <a:t>Fall of the Western Roman Empire in 476 resulted in loss of stability and security in W. Europe.</a:t>
            </a:r>
          </a:p>
          <a:p>
            <a:pPr lvl="1"/>
            <a:r>
              <a:rPr lang="en-US" b="1" dirty="0" smtClean="0"/>
              <a:t>Feudalism</a:t>
            </a:r>
            <a:r>
              <a:rPr lang="en-US" dirty="0" smtClean="0"/>
              <a:t> is a system of reciprocal relationships between landowners and other members of society.</a:t>
            </a:r>
          </a:p>
          <a:p>
            <a:pPr lvl="2"/>
            <a:r>
              <a:rPr lang="en-US" dirty="0" smtClean="0"/>
              <a:t>Both Europe and Japan’s feudalism resulted in the Knight/Samurai class.</a:t>
            </a:r>
          </a:p>
          <a:p>
            <a:pPr lvl="2"/>
            <a:r>
              <a:rPr lang="en-US" dirty="0" smtClean="0"/>
              <a:t>Labor from serfs/peasants as well as military service in exchange for protection.</a:t>
            </a:r>
            <a:endParaRPr lang="en-US" dirty="0"/>
          </a:p>
          <a:p>
            <a:pPr marL="0" indent="0">
              <a:buNone/>
            </a:pPr>
            <a:endParaRPr lang="en-US" dirty="0"/>
          </a:p>
        </p:txBody>
      </p:sp>
    </p:spTree>
    <p:extLst>
      <p:ext uri="{BB962C8B-B14F-4D97-AF65-F5344CB8AC3E}">
        <p14:creationId xmlns:p14="http://schemas.microsoft.com/office/powerpoint/2010/main" val="137335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52800" y="0"/>
            <a:ext cx="4711700" cy="1054100"/>
          </a:xfrm>
        </p:spPr>
        <p:txBody>
          <a:bodyPr/>
          <a:lstStyle/>
          <a:p>
            <a:r>
              <a:rPr lang="en-US" dirty="0" smtClean="0"/>
              <a:t>Concept 3.2</a:t>
            </a:r>
            <a:endParaRPr lang="en-US" dirty="0"/>
          </a:p>
        </p:txBody>
      </p:sp>
      <p:sp>
        <p:nvSpPr>
          <p:cNvPr id="3" name="Content Placeholder 2"/>
          <p:cNvSpPr>
            <a:spLocks noGrp="1"/>
          </p:cNvSpPr>
          <p:nvPr>
            <p:ph sz="quarter" idx="4294967295"/>
          </p:nvPr>
        </p:nvSpPr>
        <p:spPr>
          <a:xfrm>
            <a:off x="0" y="0"/>
            <a:ext cx="2590800" cy="6858000"/>
          </a:xfrm>
        </p:spPr>
        <p:txBody>
          <a:bodyPr>
            <a:normAutofit fontScale="85000" lnSpcReduction="20000"/>
          </a:bodyPr>
          <a:lstStyle/>
          <a:p>
            <a:pPr marL="0" indent="0">
              <a:buNone/>
            </a:pPr>
            <a:r>
              <a:rPr lang="en-US" dirty="0">
                <a:solidFill>
                  <a:srgbClr val="FF0000"/>
                </a:solidFill>
              </a:rPr>
              <a:t>C. Some states synthesized local and borrowed traditions.</a:t>
            </a:r>
          </a:p>
          <a:p>
            <a:pPr marL="0" indent="0">
              <a:buNone/>
            </a:pPr>
            <a:endParaRPr lang="en-US" dirty="0" smtClean="0">
              <a:solidFill>
                <a:srgbClr val="FF0000"/>
              </a:solidFill>
            </a:endParaRPr>
          </a:p>
          <a:p>
            <a:pPr marL="0" indent="0">
              <a:buNone/>
            </a:pPr>
            <a:r>
              <a:rPr lang="en-US" dirty="0" smtClean="0">
                <a:solidFill>
                  <a:srgbClr val="FF0000"/>
                </a:solidFill>
              </a:rPr>
              <a:t>Examples </a:t>
            </a:r>
            <a:r>
              <a:rPr lang="en-US" dirty="0">
                <a:solidFill>
                  <a:srgbClr val="FF0000"/>
                </a:solidFill>
              </a:rPr>
              <a:t>of synthesis by states:</a:t>
            </a:r>
          </a:p>
          <a:p>
            <a:pPr marL="0" indent="0">
              <a:buNone/>
            </a:pPr>
            <a:r>
              <a:rPr lang="en-US" dirty="0" smtClean="0">
                <a:solidFill>
                  <a:srgbClr val="FF0000"/>
                </a:solidFill>
              </a:rPr>
              <a:t>Persian </a:t>
            </a:r>
            <a:r>
              <a:rPr lang="en-US" dirty="0">
                <a:solidFill>
                  <a:srgbClr val="FF0000"/>
                </a:solidFill>
              </a:rPr>
              <a:t>traditions that influences Islamic states</a:t>
            </a:r>
          </a:p>
          <a:p>
            <a:pPr marL="0" indent="0">
              <a:buNone/>
            </a:pPr>
            <a:r>
              <a:rPr lang="en-US" dirty="0" smtClean="0">
                <a:solidFill>
                  <a:srgbClr val="FF0000"/>
                </a:solidFill>
              </a:rPr>
              <a:t>Chinese </a:t>
            </a:r>
            <a:r>
              <a:rPr lang="en-US" dirty="0">
                <a:solidFill>
                  <a:srgbClr val="FF0000"/>
                </a:solidFill>
              </a:rPr>
              <a:t>traditions that influenced states in Japan</a:t>
            </a:r>
          </a:p>
          <a:p>
            <a:pPr marL="0" indent="0">
              <a:buNone/>
            </a:pPr>
            <a:endParaRPr lang="en-US" dirty="0"/>
          </a:p>
          <a:p>
            <a:pPr marL="0" indent="0">
              <a:buNone/>
            </a:pPr>
            <a:r>
              <a:rPr lang="en-US" dirty="0" smtClean="0"/>
              <a:t>D. In </a:t>
            </a:r>
            <a:r>
              <a:rPr lang="en-US" dirty="0"/>
              <a:t>the Americas, as in Afro-Eurasia, state systems expanded in scope and reach: Networks of city-states flourish in the Maya region and, at the end of this period, imperial systems were created by the </a:t>
            </a:r>
            <a:r>
              <a:rPr lang="en-US" dirty="0" err="1"/>
              <a:t>Mexica</a:t>
            </a:r>
            <a:r>
              <a:rPr lang="en-US" dirty="0"/>
              <a:t> (“Aztecs”) and Inca.</a:t>
            </a:r>
          </a:p>
          <a:p>
            <a:endParaRPr lang="en-US" dirty="0"/>
          </a:p>
        </p:txBody>
      </p:sp>
      <p:sp>
        <p:nvSpPr>
          <p:cNvPr id="4" name="Content Placeholder 3"/>
          <p:cNvSpPr>
            <a:spLocks noGrp="1"/>
          </p:cNvSpPr>
          <p:nvPr>
            <p:ph sz="quarter" idx="4294967295"/>
          </p:nvPr>
        </p:nvSpPr>
        <p:spPr>
          <a:xfrm>
            <a:off x="2286000" y="838200"/>
            <a:ext cx="6858000" cy="6019800"/>
          </a:xfrm>
        </p:spPr>
        <p:txBody>
          <a:bodyPr>
            <a:normAutofit fontScale="70000" lnSpcReduction="20000"/>
          </a:bodyPr>
          <a:lstStyle/>
          <a:p>
            <a:r>
              <a:rPr lang="en-US" b="1" u="sng" dirty="0" smtClean="0"/>
              <a:t>Persian Traditions in the Islamic States:</a:t>
            </a:r>
          </a:p>
          <a:p>
            <a:pPr lvl="1"/>
            <a:r>
              <a:rPr lang="en-US" dirty="0" smtClean="0"/>
              <a:t>The Abbasid Caliphate was heavily influenced by Persian Culture.</a:t>
            </a:r>
          </a:p>
          <a:p>
            <a:pPr lvl="2"/>
            <a:r>
              <a:rPr lang="en-US" dirty="0" smtClean="0"/>
              <a:t>Political Organization &amp; Absolute power of the Caliph</a:t>
            </a:r>
          </a:p>
          <a:p>
            <a:pPr lvl="2"/>
            <a:r>
              <a:rPr lang="en-US" dirty="0" smtClean="0"/>
              <a:t>The Veiling of Women</a:t>
            </a:r>
          </a:p>
          <a:p>
            <a:pPr lvl="1"/>
            <a:endParaRPr lang="en-US" dirty="0" smtClean="0"/>
          </a:p>
          <a:p>
            <a:r>
              <a:rPr lang="en-US" dirty="0" smtClean="0"/>
              <a:t>Declining Position of Women </a:t>
            </a:r>
            <a:r>
              <a:rPr lang="en-US" dirty="0"/>
              <a:t>in </a:t>
            </a:r>
            <a:r>
              <a:rPr lang="en-US" dirty="0" smtClean="0"/>
              <a:t>Family &amp; Society: TWO SIGNS:</a:t>
            </a:r>
            <a:endParaRPr lang="en-US" dirty="0"/>
          </a:p>
          <a:p>
            <a:pPr lvl="1"/>
            <a:r>
              <a:rPr lang="en-US" dirty="0" smtClean="0"/>
              <a:t>Harem</a:t>
            </a:r>
            <a:endParaRPr lang="en-US" dirty="0"/>
          </a:p>
          <a:p>
            <a:pPr lvl="2"/>
            <a:r>
              <a:rPr lang="en-US" dirty="0" smtClean="0"/>
              <a:t>The </a:t>
            </a:r>
            <a:r>
              <a:rPr lang="en-US" dirty="0"/>
              <a:t>Harem was an Abbasid </a:t>
            </a:r>
            <a:r>
              <a:rPr lang="en-US" dirty="0" smtClean="0"/>
              <a:t>creation: Wives/Concubines</a:t>
            </a:r>
            <a:endParaRPr lang="en-US" dirty="0"/>
          </a:p>
          <a:p>
            <a:pPr lvl="3"/>
            <a:r>
              <a:rPr lang="en-US" dirty="0" smtClean="0"/>
              <a:t>Concubines </a:t>
            </a:r>
            <a:r>
              <a:rPr lang="en-US" dirty="0"/>
              <a:t>were slaves who could gain freedom by bearing sons</a:t>
            </a:r>
          </a:p>
          <a:p>
            <a:pPr lvl="3"/>
            <a:r>
              <a:rPr lang="en-US" dirty="0" smtClean="0"/>
              <a:t>One </a:t>
            </a:r>
            <a:r>
              <a:rPr lang="en-US" dirty="0"/>
              <a:t>Caliph had 4,000</a:t>
            </a:r>
          </a:p>
          <a:p>
            <a:pPr lvl="3"/>
            <a:r>
              <a:rPr lang="en-US" dirty="0" smtClean="0"/>
              <a:t>Most </a:t>
            </a:r>
            <a:r>
              <a:rPr lang="en-US" dirty="0"/>
              <a:t>bought/caught in surrounding regions</a:t>
            </a:r>
          </a:p>
          <a:p>
            <a:pPr lvl="1"/>
            <a:r>
              <a:rPr lang="en-US" dirty="0" smtClean="0"/>
              <a:t>The </a:t>
            </a:r>
            <a:r>
              <a:rPr lang="en-US" dirty="0"/>
              <a:t>Veil</a:t>
            </a:r>
          </a:p>
          <a:p>
            <a:pPr lvl="2"/>
            <a:r>
              <a:rPr lang="en-US" dirty="0" smtClean="0"/>
              <a:t>Female </a:t>
            </a:r>
            <a:r>
              <a:rPr lang="en-US" dirty="0"/>
              <a:t>seclusion had been practiced in some areas of the ME since </a:t>
            </a:r>
            <a:r>
              <a:rPr lang="en-US" dirty="0" smtClean="0"/>
              <a:t>Antiquity</a:t>
            </a:r>
            <a:endParaRPr lang="en-US" dirty="0"/>
          </a:p>
          <a:p>
            <a:pPr lvl="2"/>
            <a:r>
              <a:rPr lang="en-US" dirty="0" smtClean="0"/>
              <a:t>Wives/Concubines </a:t>
            </a:r>
            <a:r>
              <a:rPr lang="en-US" dirty="0"/>
              <a:t>of Abbasid Caliphs were restricted to forbidden quarters</a:t>
            </a:r>
          </a:p>
          <a:p>
            <a:pPr lvl="2"/>
            <a:r>
              <a:rPr lang="en-US" dirty="0" smtClean="0"/>
              <a:t>Some </a:t>
            </a:r>
            <a:r>
              <a:rPr lang="en-US" dirty="0"/>
              <a:t>of the best educated people were slaves</a:t>
            </a:r>
          </a:p>
          <a:p>
            <a:pPr lvl="3"/>
            <a:r>
              <a:rPr lang="en-US" dirty="0" smtClean="0"/>
              <a:t>Caliphs </a:t>
            </a:r>
            <a:r>
              <a:rPr lang="en-US" dirty="0"/>
              <a:t>spent more time with concubines than with their wives</a:t>
            </a:r>
          </a:p>
          <a:p>
            <a:pPr lvl="3"/>
            <a:r>
              <a:rPr lang="en-US" dirty="0" smtClean="0"/>
              <a:t>Slave </a:t>
            </a:r>
            <a:r>
              <a:rPr lang="en-US" dirty="0"/>
              <a:t>women were free to travel and did not have to wear the veil</a:t>
            </a:r>
          </a:p>
          <a:p>
            <a:pPr lvl="1"/>
            <a:r>
              <a:rPr lang="en-US" dirty="0" smtClean="0"/>
              <a:t>Poor </a:t>
            </a:r>
            <a:r>
              <a:rPr lang="en-US" dirty="0"/>
              <a:t>women worked</a:t>
            </a:r>
          </a:p>
          <a:p>
            <a:pPr lvl="1"/>
            <a:r>
              <a:rPr lang="en-US" dirty="0" smtClean="0"/>
              <a:t>Rich </a:t>
            </a:r>
            <a:r>
              <a:rPr lang="en-US" dirty="0"/>
              <a:t>women had no career options</a:t>
            </a:r>
          </a:p>
          <a:p>
            <a:pPr lvl="2"/>
            <a:r>
              <a:rPr lang="en-US" dirty="0" smtClean="0"/>
              <a:t>Most </a:t>
            </a:r>
            <a:r>
              <a:rPr lang="en-US" dirty="0"/>
              <a:t>married at 9</a:t>
            </a:r>
          </a:p>
          <a:p>
            <a:pPr lvl="2"/>
            <a:r>
              <a:rPr lang="en-US" dirty="0" smtClean="0"/>
              <a:t>Devoted </a:t>
            </a:r>
            <a:r>
              <a:rPr lang="en-US" dirty="0"/>
              <a:t>life to serving husbands</a:t>
            </a:r>
          </a:p>
          <a:p>
            <a:pPr lvl="2"/>
            <a:r>
              <a:rPr lang="en-US" dirty="0" smtClean="0"/>
              <a:t>Women </a:t>
            </a:r>
            <a:r>
              <a:rPr lang="en-US" dirty="0"/>
              <a:t>&amp; Concubines maneuvered </a:t>
            </a:r>
            <a:r>
              <a:rPr lang="en-US" dirty="0" smtClean="0"/>
              <a:t>to get </a:t>
            </a:r>
            <a:r>
              <a:rPr lang="en-US" dirty="0"/>
              <a:t>their sons succession to the </a:t>
            </a:r>
            <a:r>
              <a:rPr lang="en-US" dirty="0" smtClean="0"/>
              <a:t>throne/</a:t>
            </a:r>
            <a:r>
              <a:rPr lang="en-US" dirty="0" err="1" smtClean="0"/>
              <a:t>inheritence</a:t>
            </a:r>
            <a:r>
              <a:rPr lang="en-US" dirty="0" smtClean="0"/>
              <a:t>.</a:t>
            </a:r>
            <a:endParaRPr lang="en-US" dirty="0"/>
          </a:p>
          <a:p>
            <a:pPr lvl="1"/>
            <a:r>
              <a:rPr lang="en-US" dirty="0" smtClean="0"/>
              <a:t>By </a:t>
            </a:r>
            <a:r>
              <a:rPr lang="en-US" dirty="0"/>
              <a:t>the end of the Abbasids, the freedom &amp; influence women had enjoyed early </a:t>
            </a:r>
            <a:r>
              <a:rPr lang="en-US" dirty="0" smtClean="0"/>
              <a:t>on had declined.</a:t>
            </a:r>
            <a:endParaRPr lang="en-US" dirty="0"/>
          </a:p>
        </p:txBody>
      </p:sp>
    </p:spTree>
    <p:extLst>
      <p:ext uri="{BB962C8B-B14F-4D97-AF65-F5344CB8AC3E}">
        <p14:creationId xmlns:p14="http://schemas.microsoft.com/office/powerpoint/2010/main" val="275545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
                                            <p:txEl>
                                              <p:pRg st="19" end="19"/>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
                                            <p:txEl>
                                              <p:pRg st="20" end="2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
                                            <p:txEl>
                                              <p:pRg st="21" end="21"/>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916</TotalTime>
  <Words>2978</Words>
  <Application>Microsoft Office PowerPoint</Application>
  <PresentationFormat>On-screen Show (4:3)</PresentationFormat>
  <Paragraphs>327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Hardcover</vt:lpstr>
      <vt:lpstr>A.P. World History</vt:lpstr>
      <vt:lpstr>Concept 3.2</vt:lpstr>
      <vt:lpstr>Concept 3.2</vt:lpstr>
      <vt:lpstr>Concept 3.2</vt:lpstr>
      <vt:lpstr>Concept 3.2</vt:lpstr>
      <vt:lpstr>Concept 3.2</vt:lpstr>
      <vt:lpstr>Concept 3.2</vt:lpstr>
      <vt:lpstr>Concept 3.2</vt:lpstr>
      <vt:lpstr>Concept 3.2</vt:lpstr>
      <vt:lpstr>Concept 3.2</vt:lpstr>
      <vt:lpstr>Concept 3.2</vt:lpstr>
      <vt:lpstr>Concept 3.2</vt:lpstr>
      <vt:lpstr>Concept 3.2</vt:lpstr>
      <vt:lpstr>Key Concept 3.3 Increased Economic Productive Capacity and Its Consequences.</vt:lpstr>
      <vt:lpstr>Agricultural Innovation</vt:lpstr>
      <vt:lpstr>Downfall of Cities ATHENS, ROME, ALEXANDRIA, CHANG’AN, PATALIPUTRA</vt:lpstr>
      <vt:lpstr>Rise of Cities NOVGOROD, TIMBUKTU, HANGZHOU, CALICUT, BAGHDAD, MALACCA, VENICE</vt:lpstr>
      <vt:lpstr>Changes in Labor Management &amp; Organization</vt:lpstr>
      <vt:lpstr>Changes in Labor Management &amp; Organization</vt:lpstr>
      <vt:lpstr>Changes in Labor Management &amp; Organization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World History</dc:title>
  <dc:creator>00, 00</dc:creator>
  <cp:lastModifiedBy>00, 00</cp:lastModifiedBy>
  <cp:revision>23</cp:revision>
  <dcterms:created xsi:type="dcterms:W3CDTF">2015-11-17T16:04:09Z</dcterms:created>
  <dcterms:modified xsi:type="dcterms:W3CDTF">2016-11-21T20:24:39Z</dcterms:modified>
</cp:coreProperties>
</file>