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 id="278" r:id="rId22"/>
    <p:sldId id="279" r:id="rId23"/>
    <p:sldId id="280" r:id="rId24"/>
    <p:sldId id="282"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29873C-3456-443D-875C-489B041D72CE}" type="datetimeFigureOut">
              <a:rPr lang="en-US" smtClean="0"/>
              <a:t>12/14/2016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BE54D0-FED7-472F-B399-EDAEB029684C}"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873C-3456-443D-875C-489B041D72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E54D0-FED7-472F-B399-EDAEB029684C}"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873C-3456-443D-875C-489B041D72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E54D0-FED7-472F-B399-EDAEB029684C}"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873C-3456-443D-875C-489B041D72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E54D0-FED7-472F-B399-EDAEB029684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9873C-3456-443D-875C-489B041D72C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E54D0-FED7-472F-B399-EDAEB02968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29873C-3456-443D-875C-489B041D72C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E54D0-FED7-472F-B399-EDAEB029684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29873C-3456-443D-875C-489B041D72CE}"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E54D0-FED7-472F-B399-EDAEB029684C}"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29873C-3456-443D-875C-489B041D72CE}"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E54D0-FED7-472F-B399-EDAEB029684C}"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9873C-3456-443D-875C-489B041D72CE}"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E54D0-FED7-472F-B399-EDAEB02968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9873C-3456-443D-875C-489B041D72C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E54D0-FED7-472F-B399-EDAEB02968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9873C-3456-443D-875C-489B041D72C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E54D0-FED7-472F-B399-EDAEB02968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29873C-3456-443D-875C-489B041D72CE}" type="datetimeFigureOut">
              <a:rPr lang="en-US" smtClean="0"/>
              <a:t>12/14/2016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CBE54D0-FED7-472F-B399-EDAEB02968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94BtOtGVqLw"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1PLBmUVYYe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szxPar0BcMo"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Wc5zUK2MKNY"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pcbfxtdoI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jvnU0v6hcU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World History</a:t>
            </a:r>
            <a:endParaRPr lang="en-US" dirty="0"/>
          </a:p>
        </p:txBody>
      </p:sp>
      <p:sp>
        <p:nvSpPr>
          <p:cNvPr id="3" name="Subtitle 2"/>
          <p:cNvSpPr>
            <a:spLocks noGrp="1"/>
          </p:cNvSpPr>
          <p:nvPr>
            <p:ph type="subTitle" idx="1"/>
          </p:nvPr>
        </p:nvSpPr>
        <p:spPr/>
        <p:txBody>
          <a:bodyPr/>
          <a:lstStyle/>
          <a:p>
            <a:r>
              <a:rPr lang="en-US" dirty="0" smtClean="0"/>
              <a:t>Concept 3.1:</a:t>
            </a:r>
          </a:p>
          <a:p>
            <a:r>
              <a:rPr lang="en-US" b="1" dirty="0">
                <a:effectLst/>
              </a:rPr>
              <a:t>Expansion and Intensification of Communication and Exchange Networks</a:t>
            </a:r>
            <a:endParaRPr lang="en-US" dirty="0"/>
          </a:p>
        </p:txBody>
      </p:sp>
    </p:spTree>
    <p:extLst>
      <p:ext uri="{BB962C8B-B14F-4D97-AF65-F5344CB8AC3E}">
        <p14:creationId xmlns:p14="http://schemas.microsoft.com/office/powerpoint/2010/main" val="2152980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solidFill>
                  <a:srgbClr val="FF0000"/>
                </a:solidFill>
              </a:rPr>
              <a:t>Existing </a:t>
            </a:r>
            <a:r>
              <a:rPr lang="en-US" dirty="0">
                <a:solidFill>
                  <a:srgbClr val="FF0000"/>
                </a:solidFill>
              </a:rPr>
              <a:t>trade routes flourished and promoted the growth of powerful new trading cities</a:t>
            </a:r>
            <a:r>
              <a:rPr lang="en-US" dirty="0" smtClean="0">
                <a:solidFill>
                  <a:srgbClr val="FF0000"/>
                </a:solidFill>
              </a:rPr>
              <a:t>.</a:t>
            </a:r>
          </a:p>
          <a:p>
            <a:pPr marL="457200" indent="-457200">
              <a:buAutoNum type="alphaUcPeriod"/>
            </a:pPr>
            <a:endParaRPr lang="en-US" dirty="0" smtClean="0"/>
          </a:p>
          <a:p>
            <a:pPr marL="457200" indent="-457200">
              <a:buFont typeface="Wingdings" pitchFamily="2" charset="2"/>
              <a:buAutoNum type="alphaUcPeriod"/>
            </a:pPr>
            <a:r>
              <a:rPr lang="en-US" dirty="0" smtClean="0">
                <a:solidFill>
                  <a:schemeClr val="tx1"/>
                </a:solidFill>
              </a:rPr>
              <a:t>New </a:t>
            </a:r>
            <a:r>
              <a:rPr lang="en-US" dirty="0">
                <a:solidFill>
                  <a:schemeClr val="tx1"/>
                </a:solidFill>
              </a:rPr>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a:bodyPr>
          <a:lstStyle/>
          <a:p>
            <a:pPr marL="457200" indent="-457200">
              <a:buFont typeface="+mj-lt"/>
              <a:buAutoNum type="arabicPeriod" startAt="4"/>
            </a:pPr>
            <a:r>
              <a:rPr lang="en-US" b="1" dirty="0"/>
              <a:t>Hangzhou</a:t>
            </a:r>
            <a:r>
              <a:rPr lang="en-US" dirty="0"/>
              <a:t> </a:t>
            </a:r>
            <a:r>
              <a:rPr lang="en-US" dirty="0" smtClean="0"/>
              <a:t>, China Circa 589-609 C.E.</a:t>
            </a:r>
          </a:p>
          <a:p>
            <a:pPr lvl="1"/>
            <a:r>
              <a:rPr lang="en-US" dirty="0" smtClean="0"/>
              <a:t>Located at the end of the Grand Canal connecting Beijing.  Made Hangzhou the departure point for Chinese goods traveling to Japan, Korea, and S.E. Asia (Indian Ocean Trade).</a:t>
            </a:r>
          </a:p>
          <a:p>
            <a:pPr lvl="1"/>
            <a:r>
              <a:rPr lang="en-US" dirty="0" smtClean="0"/>
              <a:t>Rose to its height during the Song Dynasty 960-1279 C.E. (Hangzhou was a southern capital)</a:t>
            </a:r>
          </a:p>
          <a:p>
            <a:pPr lvl="1"/>
            <a:r>
              <a:rPr lang="en-US" dirty="0" smtClean="0"/>
              <a:t>Cosmopolitan city</a:t>
            </a:r>
          </a:p>
          <a:p>
            <a:pPr lvl="2"/>
            <a:r>
              <a:rPr lang="en-US" dirty="0" smtClean="0"/>
              <a:t>Buddhism prevalent</a:t>
            </a:r>
          </a:p>
          <a:p>
            <a:pPr lvl="2"/>
            <a:r>
              <a:rPr lang="en-US" dirty="0" smtClean="0"/>
              <a:t>Arab Trading Community</a:t>
            </a:r>
          </a:p>
          <a:p>
            <a:pPr lvl="1"/>
            <a:endParaRPr lang="en-US" dirty="0" smtClean="0"/>
          </a:p>
          <a:p>
            <a:pPr lvl="1"/>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038600"/>
            <a:ext cx="1828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477000" y="4780085"/>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410200"/>
            <a:ext cx="3867150" cy="155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4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solidFill>
                  <a:schemeClr val="tx1"/>
                </a:solidFill>
              </a:rPr>
              <a:t>Existing </a:t>
            </a:r>
            <a:r>
              <a:rPr lang="en-US" dirty="0">
                <a:solidFill>
                  <a:schemeClr val="tx1"/>
                </a:solidFill>
              </a:rPr>
              <a:t>trade routes flourished and promoted the growth of powerful new trading cities</a:t>
            </a:r>
            <a:r>
              <a:rPr lang="en-US" dirty="0" smtClean="0">
                <a:solidFill>
                  <a:schemeClr val="tx1"/>
                </a:solidFill>
              </a:rPr>
              <a:t>.</a:t>
            </a:r>
          </a:p>
          <a:p>
            <a:pPr marL="457200" indent="-457200">
              <a:buAutoNum type="alphaUcPeriod"/>
            </a:pPr>
            <a:endParaRPr lang="en-US" dirty="0" smtClean="0"/>
          </a:p>
          <a:p>
            <a:pPr marL="457200" indent="-457200">
              <a:buFont typeface="Wingdings" pitchFamily="2" charset="2"/>
              <a:buAutoNum type="alphaUcPeriod"/>
            </a:pPr>
            <a:r>
              <a:rPr lang="en-US" dirty="0" smtClean="0">
                <a:solidFill>
                  <a:srgbClr val="FF0000"/>
                </a:solidFill>
              </a:rPr>
              <a:t>New </a:t>
            </a:r>
            <a:r>
              <a:rPr lang="en-US" dirty="0">
                <a:solidFill>
                  <a:srgbClr val="FF0000"/>
                </a:solidFill>
              </a:rPr>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fontScale="92500"/>
          </a:bodyPr>
          <a:lstStyle/>
          <a:p>
            <a:r>
              <a:rPr lang="en-US" dirty="0" smtClean="0"/>
              <a:t>The Empires of the Aztec, Maya, and Andean (Inca) were not as advanced in trade practices as Afro-Eurasian counterparts.</a:t>
            </a:r>
          </a:p>
          <a:p>
            <a:endParaRPr lang="en-US" dirty="0"/>
          </a:p>
          <a:p>
            <a:r>
              <a:rPr lang="en-US" dirty="0" smtClean="0"/>
              <a:t>Evidence suggests Amerindians created an elaborate trade network:</a:t>
            </a:r>
          </a:p>
          <a:p>
            <a:pPr lvl="1"/>
            <a:r>
              <a:rPr lang="en-US" dirty="0" smtClean="0"/>
              <a:t>Central America &amp; S.W. North America (Pueblo)</a:t>
            </a:r>
          </a:p>
          <a:p>
            <a:pPr lvl="2"/>
            <a:r>
              <a:rPr lang="en-US" dirty="0" smtClean="0"/>
              <a:t>Gems</a:t>
            </a:r>
          </a:p>
          <a:p>
            <a:pPr lvl="2"/>
            <a:r>
              <a:rPr lang="en-US" dirty="0" smtClean="0"/>
              <a:t>Exotic Bird Feathers</a:t>
            </a:r>
          </a:p>
          <a:p>
            <a:pPr lvl="2"/>
            <a:r>
              <a:rPr lang="en-US" dirty="0" smtClean="0"/>
              <a:t>Cacao (Sometimes used as currency or to make up the value of a trade)</a:t>
            </a:r>
          </a:p>
          <a:p>
            <a:pPr lvl="1"/>
            <a:r>
              <a:rPr lang="en-US" dirty="0" smtClean="0"/>
              <a:t>The Inca established 25,000 miles of roads.</a:t>
            </a:r>
          </a:p>
          <a:p>
            <a:endParaRPr lang="en-US" dirty="0" smtClean="0"/>
          </a:p>
          <a:p>
            <a:r>
              <a:rPr lang="en-US" b="1" dirty="0" smtClean="0"/>
              <a:t>Like the Silk Road items would change hands several times before reaching their destination</a:t>
            </a:r>
            <a:r>
              <a:rPr lang="en-US" dirty="0" smtClean="0"/>
              <a:t>.</a:t>
            </a:r>
            <a:endParaRPr lang="en-US" dirty="0"/>
          </a:p>
        </p:txBody>
      </p:sp>
    </p:spTree>
    <p:extLst>
      <p:ext uri="{BB962C8B-B14F-4D97-AF65-F5344CB8AC3E}">
        <p14:creationId xmlns:p14="http://schemas.microsoft.com/office/powerpoint/2010/main" val="33310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304800" y="0"/>
            <a:ext cx="3124200" cy="6858000"/>
          </a:xfrm>
        </p:spPr>
        <p:txBody>
          <a:bodyPr>
            <a:normAutofit/>
          </a:bodyPr>
          <a:lstStyle/>
          <a:p>
            <a:r>
              <a:rPr lang="en-US" sz="1800" dirty="0"/>
              <a:t>C. The growth of interregional trade in luxury goods was encouraged by significant innovations in previously existing transportation and commercial technologies, including more sophisticated caravan organization, use of the compass, astrolabe, and larger ship designs in sea travel; and new forms of credit and monetization.</a:t>
            </a:r>
          </a:p>
          <a:p>
            <a:endParaRPr lang="en-US" dirty="0"/>
          </a:p>
        </p:txBody>
      </p:sp>
      <p:sp>
        <p:nvSpPr>
          <p:cNvPr id="4" name="Content Placeholder 3"/>
          <p:cNvSpPr>
            <a:spLocks noGrp="1"/>
          </p:cNvSpPr>
          <p:nvPr>
            <p:ph sz="quarter" idx="4294967295"/>
          </p:nvPr>
        </p:nvSpPr>
        <p:spPr>
          <a:xfrm>
            <a:off x="2895600" y="990600"/>
            <a:ext cx="6248400" cy="5867399"/>
          </a:xfrm>
        </p:spPr>
        <p:txBody>
          <a:bodyPr>
            <a:normAutofit/>
          </a:bodyPr>
          <a:lstStyle/>
          <a:p>
            <a:r>
              <a:rPr lang="en-US" dirty="0" smtClean="0"/>
              <a:t>After the fall of some classical (600 B.C.E.-600 C.E.) civilizations trade in luxury goods declined, but soon began to recover.</a:t>
            </a:r>
          </a:p>
          <a:p>
            <a:pPr lvl="1"/>
            <a:r>
              <a:rPr lang="en-US" dirty="0" smtClean="0"/>
              <a:t>State Influences (</a:t>
            </a:r>
            <a:r>
              <a:rPr lang="en-US" b="1" dirty="0" smtClean="0"/>
              <a:t>Concept 3.2</a:t>
            </a:r>
            <a:r>
              <a:rPr lang="en-US" dirty="0" smtClean="0"/>
              <a:t>)</a:t>
            </a:r>
          </a:p>
          <a:p>
            <a:pPr lvl="1"/>
            <a:r>
              <a:rPr lang="en-US" dirty="0" smtClean="0"/>
              <a:t>Improved Techniques of production</a:t>
            </a:r>
          </a:p>
          <a:p>
            <a:pPr lvl="1"/>
            <a:r>
              <a:rPr lang="en-US" dirty="0" smtClean="0"/>
              <a:t>Innovations in Transportation:</a:t>
            </a:r>
          </a:p>
          <a:p>
            <a:pPr lvl="2"/>
            <a:r>
              <a:rPr lang="en-US" b="1" dirty="0"/>
              <a:t>Caravanserai</a:t>
            </a:r>
            <a:r>
              <a:rPr lang="en-US" dirty="0"/>
              <a:t>: nomadic people settled at frequent stopping points to offer services to merchants. For a </a:t>
            </a:r>
            <a:r>
              <a:rPr lang="en-US" dirty="0" smtClean="0"/>
              <a:t>fee (usually silk) </a:t>
            </a:r>
            <a:r>
              <a:rPr lang="en-US" dirty="0"/>
              <a:t>they served as local guides or provided food, water and rest</a:t>
            </a:r>
            <a:r>
              <a:rPr lang="en-US" dirty="0" smtClean="0"/>
              <a:t>.</a:t>
            </a:r>
          </a:p>
          <a:p>
            <a:pPr lvl="3"/>
            <a:r>
              <a:rPr lang="en-US" dirty="0" smtClean="0"/>
              <a:t>Intervals of about 100 miles (distance a camel can travel before needing water)</a:t>
            </a:r>
          </a:p>
          <a:p>
            <a:pPr lvl="2"/>
            <a:r>
              <a:rPr lang="en-US" b="1" dirty="0" smtClean="0"/>
              <a:t>Camel Saddle:</a:t>
            </a:r>
            <a:r>
              <a:rPr lang="en-US" dirty="0" smtClean="0"/>
              <a:t> Allows the camel to transport 500-1000 lbs. of Goods.</a:t>
            </a:r>
            <a:endParaRPr lang="en-US" b="1" dirty="0" smtClean="0"/>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215128"/>
            <a:ext cx="4191000" cy="164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9144000" cy="4648200"/>
          </a:xfrm>
        </p:spPr>
        <p:txBody>
          <a:bodyPr/>
          <a:lstStyle/>
          <a:p>
            <a:pPr marL="457200" indent="-457200">
              <a:buFont typeface="+mj-lt"/>
              <a:buAutoNum type="arabicPeriod"/>
            </a:pPr>
            <a:r>
              <a:rPr lang="en-US" dirty="0" smtClean="0"/>
              <a:t>Diet </a:t>
            </a:r>
            <a:r>
              <a:rPr lang="en-US" dirty="0"/>
              <a:t>of the silk </a:t>
            </a:r>
            <a:r>
              <a:rPr lang="en-US" dirty="0" smtClean="0"/>
              <a:t>worms of </a:t>
            </a:r>
            <a:r>
              <a:rPr lang="en-US" dirty="0"/>
              <a:t>mulberry leaves. It also allowed for lighter colored silk that could be dyed many colors</a:t>
            </a:r>
            <a:r>
              <a:rPr lang="en-US" dirty="0" smtClean="0"/>
              <a:t>.</a:t>
            </a:r>
          </a:p>
          <a:p>
            <a:pPr marL="457200" indent="-457200">
              <a:buFont typeface="+mj-lt"/>
              <a:buAutoNum type="arabicPeriod"/>
            </a:pPr>
            <a:r>
              <a:rPr lang="en-US" dirty="0"/>
              <a:t>"Nests" specifically created for the worms to create their cocoons. The life cycle of a silk worm is one </a:t>
            </a:r>
            <a:r>
              <a:rPr lang="en-US" dirty="0" smtClean="0"/>
              <a:t>year.</a:t>
            </a:r>
          </a:p>
          <a:p>
            <a:pPr marL="457200" indent="-457200">
              <a:buFont typeface="+mj-lt"/>
              <a:buAutoNum type="arabicPeriod"/>
            </a:pPr>
            <a:r>
              <a:rPr lang="en-US" dirty="0"/>
              <a:t>Another Chinese practice was to steam the cocoon. This killed the pupa </a:t>
            </a:r>
            <a:r>
              <a:rPr lang="en-US" dirty="0" smtClean="0"/>
              <a:t>inside…1/2 were steamed while the other hatched (next years worms)</a:t>
            </a:r>
          </a:p>
          <a:p>
            <a:pPr marL="457200" indent="-457200">
              <a:buFont typeface="+mj-lt"/>
              <a:buAutoNum type="arabicPeriod"/>
            </a:pPr>
            <a:r>
              <a:rPr lang="en-US" dirty="0"/>
              <a:t>A single cocoon could have up to one mile of silk but several stands were combined to make each thread</a:t>
            </a:r>
            <a:r>
              <a:rPr lang="en-US" dirty="0" smtClean="0"/>
              <a:t>.</a:t>
            </a:r>
          </a:p>
          <a:p>
            <a:pPr marL="457200" indent="-457200">
              <a:buFont typeface="+mj-lt"/>
              <a:buAutoNum type="arabicPeriod"/>
            </a:pPr>
            <a:r>
              <a:rPr lang="en-US" dirty="0"/>
              <a:t>The finished product could be sold as raw silk textiles or </a:t>
            </a:r>
            <a:r>
              <a:rPr lang="en-US" dirty="0" smtClean="0"/>
              <a:t>dyed.  </a:t>
            </a:r>
            <a:endParaRPr lang="en-US" dirty="0"/>
          </a:p>
        </p:txBody>
      </p:sp>
      <p:sp>
        <p:nvSpPr>
          <p:cNvPr id="2" name="Title 1"/>
          <p:cNvSpPr>
            <a:spLocks noGrp="1"/>
          </p:cNvSpPr>
          <p:nvPr>
            <p:ph type="title" idx="4294967295"/>
          </p:nvPr>
        </p:nvSpPr>
        <p:spPr>
          <a:xfrm>
            <a:off x="769937" y="0"/>
            <a:ext cx="7756525" cy="1054100"/>
          </a:xfrm>
        </p:spPr>
        <p:txBody>
          <a:bodyPr/>
          <a:lstStyle/>
          <a:p>
            <a:r>
              <a:rPr lang="en-US" dirty="0" smtClean="0"/>
              <a:t>Silk Production in China</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328462"/>
            <a:ext cx="1634467" cy="123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5954" y="5322595"/>
            <a:ext cx="1654023" cy="124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5337786"/>
            <a:ext cx="1564251" cy="126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337163"/>
            <a:ext cx="1752600" cy="13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1516" y="5257800"/>
            <a:ext cx="1828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0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304800" y="0"/>
            <a:ext cx="3124200" cy="6858000"/>
          </a:xfrm>
        </p:spPr>
        <p:txBody>
          <a:bodyPr>
            <a:normAutofit/>
          </a:bodyPr>
          <a:lstStyle/>
          <a:p>
            <a:r>
              <a:rPr lang="en-US" sz="1800" dirty="0"/>
              <a:t>C. The growth of interregional trade in luxury goods was encouraged by significant innovations in previously existing transportation and commercial technologies, including more sophisticated caravan organization, use of the compass, astrolabe, and larger ship designs in sea travel; and new forms of credit and monetization.</a:t>
            </a:r>
          </a:p>
          <a:p>
            <a:endParaRPr lang="en-US" dirty="0"/>
          </a:p>
        </p:txBody>
      </p:sp>
      <p:sp>
        <p:nvSpPr>
          <p:cNvPr id="4" name="Content Placeholder 3"/>
          <p:cNvSpPr>
            <a:spLocks noGrp="1"/>
          </p:cNvSpPr>
          <p:nvPr>
            <p:ph sz="quarter" idx="4294967295"/>
          </p:nvPr>
        </p:nvSpPr>
        <p:spPr>
          <a:xfrm>
            <a:off x="2895600" y="990600"/>
            <a:ext cx="6248400" cy="5867399"/>
          </a:xfrm>
        </p:spPr>
        <p:txBody>
          <a:bodyPr>
            <a:normAutofit/>
          </a:bodyPr>
          <a:lstStyle/>
          <a:p>
            <a:r>
              <a:rPr lang="en-US" dirty="0" smtClean="0"/>
              <a:t>The Commercial Practices of </a:t>
            </a:r>
            <a:r>
              <a:rPr lang="en-US" dirty="0" smtClean="0">
                <a:hlinkClick r:id="rId2"/>
              </a:rPr>
              <a:t>Economic Exchange</a:t>
            </a:r>
            <a:r>
              <a:rPr lang="en-US" dirty="0" smtClean="0"/>
              <a:t>:</a:t>
            </a:r>
          </a:p>
          <a:p>
            <a:pPr lvl="1"/>
            <a:r>
              <a:rPr lang="en-US" b="1" dirty="0" smtClean="0"/>
              <a:t>Bills </a:t>
            </a:r>
            <a:r>
              <a:rPr lang="en-US" b="1" dirty="0"/>
              <a:t>of </a:t>
            </a:r>
            <a:r>
              <a:rPr lang="en-US" b="1" dirty="0" smtClean="0"/>
              <a:t>Exchange</a:t>
            </a:r>
            <a:r>
              <a:rPr lang="en-US" dirty="0" smtClean="0"/>
              <a:t>: Similar to a check or promissory note. It is a binding contract that one party gives instead of heavy coins. It is also transferrable.</a:t>
            </a:r>
          </a:p>
          <a:p>
            <a:pPr lvl="2"/>
            <a:r>
              <a:rPr lang="en-US" dirty="0" smtClean="0"/>
              <a:t>Evolution from Chinese practices to Arab traders to Italian Merchants.</a:t>
            </a:r>
            <a:endParaRPr lang="en-US" dirty="0"/>
          </a:p>
          <a:p>
            <a:pPr lvl="1"/>
            <a:r>
              <a:rPr lang="en-US" b="1" dirty="0" smtClean="0"/>
              <a:t>Credit</a:t>
            </a:r>
            <a:r>
              <a:rPr lang="en-US" dirty="0" smtClean="0"/>
              <a:t> </a:t>
            </a:r>
            <a:endParaRPr lang="en-US" b="1" dirty="0"/>
          </a:p>
          <a:p>
            <a:pPr lvl="1"/>
            <a:r>
              <a:rPr lang="en-US" b="1" dirty="0" smtClean="0"/>
              <a:t>Checks</a:t>
            </a:r>
          </a:p>
          <a:p>
            <a:pPr lvl="1"/>
            <a:r>
              <a:rPr lang="en-US" b="1" dirty="0" smtClean="0"/>
              <a:t>Banking</a:t>
            </a:r>
            <a:r>
              <a:rPr lang="en-US" dirty="0" smtClean="0"/>
              <a:t> </a:t>
            </a:r>
            <a:r>
              <a:rPr lang="en-US" b="1" dirty="0" smtClean="0"/>
              <a:t>Houses: </a:t>
            </a:r>
            <a:r>
              <a:rPr lang="en-US" dirty="0" smtClean="0"/>
              <a:t>Organizations where merchants entrusted large sums of money in order to eliminate the need to carry large sums of cash while traveling and trading.</a:t>
            </a:r>
            <a:endParaRPr lang="en-US" b="1" dirty="0"/>
          </a:p>
          <a:p>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75" y="2362200"/>
            <a:ext cx="2570554"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27" y="4572000"/>
            <a:ext cx="2503459" cy="197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13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304800" y="0"/>
            <a:ext cx="3124200" cy="6858000"/>
          </a:xfrm>
        </p:spPr>
        <p:txBody>
          <a:bodyPr>
            <a:normAutofit/>
          </a:bodyPr>
          <a:lstStyle/>
          <a:p>
            <a:r>
              <a:rPr lang="en-US" sz="1800" dirty="0"/>
              <a:t>D. Commercial growth was also facilitated by state practices, trading organizations, and state-sponsored commercial infrastructures like the Grand Canal in China.</a:t>
            </a:r>
          </a:p>
          <a:p>
            <a:endParaRPr lang="en-US" dirty="0" smtClean="0"/>
          </a:p>
          <a:p>
            <a:r>
              <a:rPr lang="en-US" sz="2000" dirty="0"/>
              <a:t>Examples of State Practices:</a:t>
            </a:r>
          </a:p>
          <a:p>
            <a:pPr lvl="1"/>
            <a:r>
              <a:rPr lang="en-US" sz="2000" dirty="0" smtClean="0"/>
              <a:t>Minting </a:t>
            </a:r>
            <a:r>
              <a:rPr lang="en-US" sz="2000" dirty="0"/>
              <a:t>Coins</a:t>
            </a:r>
          </a:p>
          <a:p>
            <a:pPr lvl="1"/>
            <a:r>
              <a:rPr lang="en-US" sz="2000" dirty="0" smtClean="0"/>
              <a:t>Use </a:t>
            </a:r>
            <a:r>
              <a:rPr lang="en-US" sz="2000" dirty="0"/>
              <a:t>of Paper </a:t>
            </a:r>
            <a:r>
              <a:rPr lang="en-US" sz="2000" dirty="0" smtClean="0"/>
              <a:t>Money</a:t>
            </a:r>
          </a:p>
          <a:p>
            <a:pPr marL="411480" lvl="1" indent="0">
              <a:buNone/>
            </a:pPr>
            <a:endParaRPr lang="en-US" sz="2000" dirty="0"/>
          </a:p>
          <a:p>
            <a:r>
              <a:rPr lang="en-US" sz="2000" dirty="0"/>
              <a:t>Example of Trading Organizations:</a:t>
            </a:r>
          </a:p>
          <a:p>
            <a:pPr lvl="1"/>
            <a:r>
              <a:rPr lang="en-US" sz="2000" dirty="0" smtClean="0"/>
              <a:t>Hanseatic </a:t>
            </a:r>
            <a:r>
              <a:rPr lang="en-US" sz="2000" dirty="0"/>
              <a:t>League</a:t>
            </a:r>
          </a:p>
          <a:p>
            <a:endParaRPr lang="en-US" dirty="0"/>
          </a:p>
        </p:txBody>
      </p:sp>
      <p:sp>
        <p:nvSpPr>
          <p:cNvPr id="4" name="Content Placeholder 3"/>
          <p:cNvSpPr>
            <a:spLocks noGrp="1"/>
          </p:cNvSpPr>
          <p:nvPr>
            <p:ph sz="quarter" idx="4294967295"/>
          </p:nvPr>
        </p:nvSpPr>
        <p:spPr>
          <a:xfrm>
            <a:off x="2895600" y="990600"/>
            <a:ext cx="6248400" cy="5867399"/>
          </a:xfrm>
        </p:spPr>
        <p:txBody>
          <a:bodyPr>
            <a:normAutofit/>
          </a:bodyPr>
          <a:lstStyle/>
          <a:p>
            <a:r>
              <a:rPr lang="en-US" b="1" u="sng" dirty="0"/>
              <a:t>State Practices that increased exchange:</a:t>
            </a:r>
          </a:p>
          <a:p>
            <a:pPr lvl="1"/>
            <a:r>
              <a:rPr lang="en-US" b="1" dirty="0"/>
              <a:t>Minting </a:t>
            </a:r>
            <a:r>
              <a:rPr lang="en-US" b="1" dirty="0" smtClean="0"/>
              <a:t>Coins…</a:t>
            </a:r>
            <a:r>
              <a:rPr lang="en-US" dirty="0" smtClean="0"/>
              <a:t>Copper, Silver, Gold. A Medium of Exchange.</a:t>
            </a:r>
            <a:endParaRPr lang="en-US" b="1" dirty="0"/>
          </a:p>
          <a:p>
            <a:pPr lvl="1"/>
            <a:endParaRPr lang="en-US" b="1" dirty="0" smtClean="0"/>
          </a:p>
          <a:p>
            <a:pPr lvl="1"/>
            <a:r>
              <a:rPr lang="en-US" b="1" dirty="0" smtClean="0"/>
              <a:t>Creation </a:t>
            </a:r>
            <a:r>
              <a:rPr lang="en-US" b="1" dirty="0"/>
              <a:t>of Paper Money: </a:t>
            </a:r>
            <a:r>
              <a:rPr lang="en-US" dirty="0"/>
              <a:t> Paper money first appears in China (coincidence that that’s also where paper comes from?)</a:t>
            </a:r>
          </a:p>
          <a:p>
            <a:pPr lvl="2"/>
            <a:endParaRPr lang="en-US" b="1" dirty="0" smtClean="0"/>
          </a:p>
          <a:p>
            <a:pPr lvl="2"/>
            <a:r>
              <a:rPr lang="en-US" b="1" dirty="0" smtClean="0"/>
              <a:t>Early </a:t>
            </a:r>
            <a:r>
              <a:rPr lang="en-US" b="1" dirty="0"/>
              <a:t>Evidence</a:t>
            </a:r>
            <a:r>
              <a:rPr lang="en-US" dirty="0"/>
              <a:t> in the 7</a:t>
            </a:r>
            <a:r>
              <a:rPr lang="en-US" baseline="30000" dirty="0"/>
              <a:t>th</a:t>
            </a:r>
            <a:r>
              <a:rPr lang="en-US" dirty="0"/>
              <a:t> Century (Tang)</a:t>
            </a:r>
          </a:p>
          <a:p>
            <a:pPr lvl="3"/>
            <a:r>
              <a:rPr lang="en-US" dirty="0"/>
              <a:t>Local merchants attempting to avoid the bulk of coined money.</a:t>
            </a:r>
          </a:p>
          <a:p>
            <a:pPr lvl="2"/>
            <a:endParaRPr lang="en-US" b="1" dirty="0" smtClean="0"/>
          </a:p>
          <a:p>
            <a:pPr lvl="2"/>
            <a:r>
              <a:rPr lang="en-US" b="1" dirty="0" smtClean="0"/>
              <a:t>Solid </a:t>
            </a:r>
            <a:r>
              <a:rPr lang="en-US" b="1" dirty="0"/>
              <a:t>Evidence</a:t>
            </a:r>
            <a:r>
              <a:rPr lang="en-US" dirty="0"/>
              <a:t> in the 11</a:t>
            </a:r>
            <a:r>
              <a:rPr lang="en-US" baseline="30000" dirty="0"/>
              <a:t>th</a:t>
            </a:r>
            <a:r>
              <a:rPr lang="en-US" dirty="0"/>
              <a:t> Century (Song)</a:t>
            </a:r>
          </a:p>
          <a:p>
            <a:pPr lvl="3"/>
            <a:r>
              <a:rPr lang="en-US" dirty="0"/>
              <a:t>Developed from promissory notes.</a:t>
            </a:r>
          </a:p>
          <a:p>
            <a:pPr lvl="3"/>
            <a:r>
              <a:rPr lang="en-US" dirty="0"/>
              <a:t>Copper Shortages in the 10</a:t>
            </a:r>
            <a:r>
              <a:rPr lang="en-US" baseline="30000" dirty="0"/>
              <a:t>th</a:t>
            </a:r>
            <a:r>
              <a:rPr lang="en-US" dirty="0"/>
              <a:t> Century.</a:t>
            </a:r>
          </a:p>
          <a:p>
            <a:pPr lvl="3"/>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959" y="3657600"/>
            <a:ext cx="1712913"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1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304800" y="0"/>
            <a:ext cx="3124200" cy="6858000"/>
          </a:xfrm>
        </p:spPr>
        <p:txBody>
          <a:bodyPr>
            <a:normAutofit/>
          </a:bodyPr>
          <a:lstStyle/>
          <a:p>
            <a:r>
              <a:rPr lang="en-US" sz="1800" dirty="0"/>
              <a:t>D. Commercial growth was also facilitated by state practices, trading organizations, and state-sponsored commercial infrastructures like the Grand Canal in China.</a:t>
            </a:r>
          </a:p>
          <a:p>
            <a:endParaRPr lang="en-US" dirty="0" smtClean="0"/>
          </a:p>
          <a:p>
            <a:r>
              <a:rPr lang="en-US" sz="2000" dirty="0"/>
              <a:t>Examples of State Practices:</a:t>
            </a:r>
          </a:p>
          <a:p>
            <a:pPr lvl="1"/>
            <a:r>
              <a:rPr lang="en-US" sz="2000" dirty="0" smtClean="0"/>
              <a:t>Minting </a:t>
            </a:r>
            <a:r>
              <a:rPr lang="en-US" sz="2000" dirty="0"/>
              <a:t>Coins</a:t>
            </a:r>
          </a:p>
          <a:p>
            <a:pPr lvl="1"/>
            <a:r>
              <a:rPr lang="en-US" sz="2000" dirty="0" smtClean="0"/>
              <a:t>Use </a:t>
            </a:r>
            <a:r>
              <a:rPr lang="en-US" sz="2000" dirty="0"/>
              <a:t>of Paper </a:t>
            </a:r>
            <a:r>
              <a:rPr lang="en-US" sz="2000" dirty="0" smtClean="0"/>
              <a:t>Money</a:t>
            </a:r>
          </a:p>
          <a:p>
            <a:pPr marL="411480" lvl="1" indent="0">
              <a:buNone/>
            </a:pPr>
            <a:endParaRPr lang="en-US" sz="2000" dirty="0"/>
          </a:p>
          <a:p>
            <a:r>
              <a:rPr lang="en-US" sz="2000" dirty="0"/>
              <a:t>Example of Trading Organizations:</a:t>
            </a:r>
          </a:p>
          <a:p>
            <a:pPr lvl="1"/>
            <a:r>
              <a:rPr lang="en-US" sz="2000" dirty="0" smtClean="0"/>
              <a:t>Hanseatic </a:t>
            </a:r>
            <a:r>
              <a:rPr lang="en-US" sz="2000" dirty="0"/>
              <a:t>League</a:t>
            </a:r>
          </a:p>
          <a:p>
            <a:endParaRPr lang="en-US" dirty="0"/>
          </a:p>
        </p:txBody>
      </p:sp>
      <p:sp>
        <p:nvSpPr>
          <p:cNvPr id="4" name="Content Placeholder 3"/>
          <p:cNvSpPr>
            <a:spLocks noGrp="1"/>
          </p:cNvSpPr>
          <p:nvPr>
            <p:ph sz="quarter" idx="4294967295"/>
          </p:nvPr>
        </p:nvSpPr>
        <p:spPr>
          <a:xfrm>
            <a:off x="2895600" y="990600"/>
            <a:ext cx="6248400" cy="5867399"/>
          </a:xfrm>
        </p:spPr>
        <p:txBody>
          <a:bodyPr>
            <a:normAutofit fontScale="92500" lnSpcReduction="10000"/>
          </a:bodyPr>
          <a:lstStyle/>
          <a:p>
            <a:r>
              <a:rPr lang="en-US" b="1" u="sng" dirty="0"/>
              <a:t>Trading Organizations:</a:t>
            </a:r>
            <a:endParaRPr lang="en-US" dirty="0"/>
          </a:p>
          <a:p>
            <a:pPr lvl="1"/>
            <a:r>
              <a:rPr lang="en-US" b="1" dirty="0" smtClean="0"/>
              <a:t>Hanseatic </a:t>
            </a:r>
            <a:r>
              <a:rPr lang="en-US" b="1" dirty="0"/>
              <a:t>League 1159-1669</a:t>
            </a:r>
            <a:r>
              <a:rPr lang="en-US" dirty="0"/>
              <a:t>: Organization of Northern Europeans for mutual trade security.  By 1159 Viking are no longer a threat and the Hanseatic League is financial in nature.</a:t>
            </a:r>
          </a:p>
          <a:p>
            <a:pPr lvl="2"/>
            <a:r>
              <a:rPr lang="en-US" dirty="0" smtClean="0"/>
              <a:t>Connection </a:t>
            </a:r>
            <a:r>
              <a:rPr lang="en-US" dirty="0"/>
              <a:t>of </a:t>
            </a:r>
            <a:r>
              <a:rPr lang="en-US" b="1" u="sng" dirty="0"/>
              <a:t>Guilds</a:t>
            </a:r>
            <a:r>
              <a:rPr lang="en-US" dirty="0"/>
              <a:t>. I.E.: Hamburg Salt Guild &amp; </a:t>
            </a:r>
            <a:r>
              <a:rPr lang="en-US" dirty="0" err="1"/>
              <a:t>Lubeck</a:t>
            </a:r>
            <a:r>
              <a:rPr lang="en-US" dirty="0"/>
              <a:t> Herring Fishery</a:t>
            </a:r>
            <a:endParaRPr lang="en-US" b="1" u="sng" dirty="0"/>
          </a:p>
          <a:p>
            <a:pPr lvl="2"/>
            <a:r>
              <a:rPr lang="en-US" dirty="0" smtClean="0"/>
              <a:t>Declined </a:t>
            </a:r>
            <a:r>
              <a:rPr lang="en-US" dirty="0"/>
              <a:t>due to the rise of Empires of: Sweden in North, HRE in Germany, and Ottomans to South</a:t>
            </a:r>
          </a:p>
          <a:p>
            <a:endParaRPr lang="en-US" dirty="0"/>
          </a:p>
          <a:p>
            <a:r>
              <a:rPr lang="en-US" b="1" u="sng" dirty="0"/>
              <a:t>Infrastructure:</a:t>
            </a:r>
            <a:endParaRPr lang="en-US" dirty="0"/>
          </a:p>
          <a:p>
            <a:pPr lvl="1"/>
            <a:r>
              <a:rPr lang="en-US" b="1" dirty="0"/>
              <a:t>The Grand Canal: </a:t>
            </a:r>
            <a:r>
              <a:rPr lang="en-US" dirty="0"/>
              <a:t>Completed during the Sui Dynasty in 605 C.E. this 1,104 Mile Canal linked the fertile southern farmland with heavily populated northern China.</a:t>
            </a:r>
          </a:p>
          <a:p>
            <a:pPr lvl="2"/>
            <a:r>
              <a:rPr lang="en-US" b="1" dirty="0"/>
              <a:t>Increased Communication</a:t>
            </a:r>
          </a:p>
          <a:p>
            <a:pPr lvl="2"/>
            <a:r>
              <a:rPr lang="en-US" b="1" dirty="0"/>
              <a:t>Easy Troop Movement</a:t>
            </a:r>
          </a:p>
          <a:p>
            <a:pPr lvl="2"/>
            <a:r>
              <a:rPr lang="en-US" b="1" dirty="0"/>
              <a:t>Imperial Highway</a:t>
            </a:r>
          </a:p>
          <a:p>
            <a:endParaRPr lang="en-US" dirty="0"/>
          </a:p>
        </p:txBody>
      </p:sp>
    </p:spTree>
    <p:extLst>
      <p:ext uri="{BB962C8B-B14F-4D97-AF65-F5344CB8AC3E}">
        <p14:creationId xmlns:p14="http://schemas.microsoft.com/office/powerpoint/2010/main" val="187455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34925"/>
            <a:ext cx="7756525" cy="1054100"/>
          </a:xfrm>
        </p:spPr>
        <p:txBody>
          <a:bodyPr/>
          <a:lstStyle/>
          <a:p>
            <a:r>
              <a:rPr lang="en-US" dirty="0" smtClean="0"/>
              <a:t>Empires and Trade</a:t>
            </a:r>
            <a:endParaRPr lang="en-US" dirty="0"/>
          </a:p>
        </p:txBody>
      </p:sp>
      <p:sp>
        <p:nvSpPr>
          <p:cNvPr id="4" name="Content Placeholder 3"/>
          <p:cNvSpPr>
            <a:spLocks noGrp="1"/>
          </p:cNvSpPr>
          <p:nvPr>
            <p:ph sz="quarter" idx="4294967295"/>
          </p:nvPr>
        </p:nvSpPr>
        <p:spPr>
          <a:xfrm>
            <a:off x="-228600" y="0"/>
            <a:ext cx="2286000" cy="6858000"/>
          </a:xfrm>
        </p:spPr>
        <p:txBody>
          <a:bodyPr>
            <a:normAutofit fontScale="85000" lnSpcReduction="20000"/>
          </a:bodyPr>
          <a:lstStyle/>
          <a:p>
            <a:r>
              <a:rPr lang="en-US" dirty="0"/>
              <a:t>The expansion of empires facilitated Trans-Eurasian trade and communication as new peoples were drawn into their conquerors’ economies and trade networks.</a:t>
            </a:r>
          </a:p>
          <a:p>
            <a:endParaRPr lang="en-US" dirty="0" smtClean="0"/>
          </a:p>
          <a:p>
            <a:r>
              <a:rPr lang="en-US" dirty="0" smtClean="0"/>
              <a:t>Examples </a:t>
            </a:r>
            <a:r>
              <a:rPr lang="en-US" dirty="0"/>
              <a:t>of Empires:</a:t>
            </a:r>
          </a:p>
          <a:p>
            <a:pPr lvl="1"/>
            <a:r>
              <a:rPr lang="en-US" dirty="0" smtClean="0"/>
              <a:t>China</a:t>
            </a:r>
            <a:endParaRPr lang="en-US" dirty="0"/>
          </a:p>
          <a:p>
            <a:pPr lvl="1"/>
            <a:r>
              <a:rPr lang="en-US" dirty="0" smtClean="0"/>
              <a:t>The </a:t>
            </a:r>
            <a:r>
              <a:rPr lang="en-US" dirty="0"/>
              <a:t>Byzantine Empire</a:t>
            </a:r>
          </a:p>
          <a:p>
            <a:pPr lvl="1"/>
            <a:r>
              <a:rPr lang="en-US" dirty="0" smtClean="0"/>
              <a:t>The </a:t>
            </a:r>
            <a:r>
              <a:rPr lang="en-US" dirty="0"/>
              <a:t>Caliphates</a:t>
            </a:r>
          </a:p>
          <a:p>
            <a:pPr lvl="1"/>
            <a:r>
              <a:rPr lang="en-US" dirty="0" smtClean="0"/>
              <a:t>The </a:t>
            </a:r>
            <a:r>
              <a:rPr lang="en-US" dirty="0"/>
              <a:t>Mongols</a:t>
            </a:r>
          </a:p>
          <a:p>
            <a:endParaRPr lang="en-US" dirty="0"/>
          </a:p>
        </p:txBody>
      </p:sp>
      <p:sp>
        <p:nvSpPr>
          <p:cNvPr id="5" name="Content Placeholder 4"/>
          <p:cNvSpPr>
            <a:spLocks noGrp="1"/>
          </p:cNvSpPr>
          <p:nvPr>
            <p:ph sz="quarter" idx="4294967295"/>
          </p:nvPr>
        </p:nvSpPr>
        <p:spPr>
          <a:xfrm>
            <a:off x="2057400" y="990600"/>
            <a:ext cx="7086600" cy="5791200"/>
          </a:xfrm>
        </p:spPr>
        <p:txBody>
          <a:bodyPr>
            <a:normAutofit fontScale="92500" lnSpcReduction="20000"/>
          </a:bodyPr>
          <a:lstStyle/>
          <a:p>
            <a:r>
              <a:rPr lang="en-US" b="1" dirty="0"/>
              <a:t>China.</a:t>
            </a:r>
            <a:r>
              <a:rPr lang="en-US" dirty="0"/>
              <a:t> In the 7th century, China's Tang emperor sent several military expeditions to the northwest. The purpose of these was to defend the border against nomads, particularly the Turks, but also to take control of much of the western trade routes. </a:t>
            </a:r>
            <a:endParaRPr lang="en-US" dirty="0" smtClean="0"/>
          </a:p>
          <a:p>
            <a:r>
              <a:rPr lang="en-US" dirty="0" smtClean="0"/>
              <a:t>This </a:t>
            </a:r>
            <a:r>
              <a:rPr lang="en-US" dirty="0"/>
              <a:t>expansion (which was eventually stopped by the Abbasids at the </a:t>
            </a:r>
            <a:r>
              <a:rPr lang="en-US" b="1" dirty="0"/>
              <a:t>Battle of </a:t>
            </a:r>
            <a:r>
              <a:rPr lang="en-US" b="1" dirty="0" err="1"/>
              <a:t>Talas</a:t>
            </a:r>
            <a:r>
              <a:rPr lang="en-US" dirty="0"/>
              <a:t> in </a:t>
            </a:r>
            <a:r>
              <a:rPr lang="en-US" dirty="0" smtClean="0"/>
              <a:t>751 </a:t>
            </a:r>
            <a:r>
              <a:rPr lang="en-US" dirty="0"/>
              <a:t>brought many ethnic groups into China's cities</a:t>
            </a:r>
            <a:r>
              <a:rPr lang="en-US" dirty="0" smtClean="0"/>
              <a:t>.</a:t>
            </a:r>
          </a:p>
          <a:p>
            <a:r>
              <a:rPr lang="en-US" dirty="0" smtClean="0"/>
              <a:t>These </a:t>
            </a:r>
            <a:r>
              <a:rPr lang="en-US" dirty="0"/>
              <a:t>groups in turn provided commercial links to nomadic and settled people of their Central Asia homelands. </a:t>
            </a:r>
            <a:endParaRPr lang="en-US" dirty="0" smtClean="0"/>
          </a:p>
          <a:p>
            <a:pPr lvl="1"/>
            <a:r>
              <a:rPr lang="en-US" dirty="0" smtClean="0"/>
              <a:t>As </a:t>
            </a:r>
            <a:r>
              <a:rPr lang="en-US" dirty="0"/>
              <a:t>a result, </a:t>
            </a:r>
            <a:r>
              <a:rPr lang="en-US" b="1" dirty="0" err="1"/>
              <a:t>Chang'an</a:t>
            </a:r>
            <a:r>
              <a:rPr lang="en-US" dirty="0"/>
              <a:t> became intensely cosmopolitan. Serving as both the eastern terminus of the Silk Roads and the northern end of the Grand Canal, this city had large communities of non-Chinese ethnic groups who had settled there to take advantage of trade. </a:t>
            </a:r>
            <a:endParaRPr lang="en-US" dirty="0" smtClean="0"/>
          </a:p>
          <a:p>
            <a:r>
              <a:rPr lang="en-US" dirty="0" smtClean="0"/>
              <a:t>By </a:t>
            </a:r>
            <a:r>
              <a:rPr lang="en-US" dirty="0"/>
              <a:t>the 9th century, </a:t>
            </a:r>
            <a:r>
              <a:rPr lang="en-US" b="1" dirty="0"/>
              <a:t>Uighurs</a:t>
            </a:r>
            <a:r>
              <a:rPr lang="en-US" dirty="0"/>
              <a:t> dominated money lending, </a:t>
            </a:r>
            <a:r>
              <a:rPr lang="en-US" b="1" dirty="0" err="1"/>
              <a:t>Sogdians</a:t>
            </a:r>
            <a:r>
              <a:rPr lang="en-US" dirty="0"/>
              <a:t> ran the popular imported wine shops, and </a:t>
            </a:r>
            <a:r>
              <a:rPr lang="en-US" b="1" dirty="0"/>
              <a:t>Turks</a:t>
            </a:r>
            <a:r>
              <a:rPr lang="en-US" dirty="0"/>
              <a:t> were involved in the trade of many goods and Buddhist relics.</a:t>
            </a:r>
          </a:p>
        </p:txBody>
      </p:sp>
    </p:spTree>
    <p:extLst>
      <p:ext uri="{BB962C8B-B14F-4D97-AF65-F5344CB8AC3E}">
        <p14:creationId xmlns:p14="http://schemas.microsoft.com/office/powerpoint/2010/main" val="35689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34925"/>
            <a:ext cx="7756525" cy="1054100"/>
          </a:xfrm>
        </p:spPr>
        <p:txBody>
          <a:bodyPr/>
          <a:lstStyle/>
          <a:p>
            <a:r>
              <a:rPr lang="en-US" dirty="0" smtClean="0"/>
              <a:t>Empires and Trade</a:t>
            </a:r>
            <a:endParaRPr lang="en-US" dirty="0"/>
          </a:p>
        </p:txBody>
      </p:sp>
      <p:sp>
        <p:nvSpPr>
          <p:cNvPr id="4" name="Content Placeholder 3"/>
          <p:cNvSpPr>
            <a:spLocks noGrp="1"/>
          </p:cNvSpPr>
          <p:nvPr>
            <p:ph sz="quarter" idx="4294967295"/>
          </p:nvPr>
        </p:nvSpPr>
        <p:spPr>
          <a:xfrm>
            <a:off x="-228600" y="0"/>
            <a:ext cx="2286000" cy="6858000"/>
          </a:xfrm>
        </p:spPr>
        <p:txBody>
          <a:bodyPr>
            <a:normAutofit fontScale="85000" lnSpcReduction="20000"/>
          </a:bodyPr>
          <a:lstStyle/>
          <a:p>
            <a:r>
              <a:rPr lang="en-US" dirty="0"/>
              <a:t>The expansion of empires facilitated Trans-Eurasian trade and communication as new peoples were drawn into their conquerors’ economies and trade networks.</a:t>
            </a:r>
          </a:p>
          <a:p>
            <a:endParaRPr lang="en-US" dirty="0" smtClean="0"/>
          </a:p>
          <a:p>
            <a:r>
              <a:rPr lang="en-US" dirty="0" smtClean="0"/>
              <a:t>Examples </a:t>
            </a:r>
            <a:r>
              <a:rPr lang="en-US" dirty="0"/>
              <a:t>of Empires:</a:t>
            </a:r>
          </a:p>
          <a:p>
            <a:pPr lvl="1"/>
            <a:r>
              <a:rPr lang="en-US" dirty="0" smtClean="0"/>
              <a:t>China</a:t>
            </a:r>
            <a:endParaRPr lang="en-US" dirty="0"/>
          </a:p>
          <a:p>
            <a:pPr lvl="1"/>
            <a:r>
              <a:rPr lang="en-US" dirty="0" smtClean="0"/>
              <a:t>The </a:t>
            </a:r>
            <a:r>
              <a:rPr lang="en-US" dirty="0"/>
              <a:t>Byzantine Empire</a:t>
            </a:r>
          </a:p>
          <a:p>
            <a:pPr lvl="1"/>
            <a:r>
              <a:rPr lang="en-US" dirty="0" smtClean="0"/>
              <a:t>The </a:t>
            </a:r>
            <a:r>
              <a:rPr lang="en-US" dirty="0"/>
              <a:t>Caliphates</a:t>
            </a:r>
          </a:p>
          <a:p>
            <a:pPr lvl="1"/>
            <a:r>
              <a:rPr lang="en-US" dirty="0" smtClean="0"/>
              <a:t>The </a:t>
            </a:r>
            <a:r>
              <a:rPr lang="en-US" dirty="0"/>
              <a:t>Mongols</a:t>
            </a:r>
          </a:p>
          <a:p>
            <a:endParaRPr lang="en-US" dirty="0"/>
          </a:p>
        </p:txBody>
      </p:sp>
      <p:sp>
        <p:nvSpPr>
          <p:cNvPr id="5" name="Content Placeholder 4"/>
          <p:cNvSpPr>
            <a:spLocks noGrp="1"/>
          </p:cNvSpPr>
          <p:nvPr>
            <p:ph sz="quarter" idx="4294967295"/>
          </p:nvPr>
        </p:nvSpPr>
        <p:spPr>
          <a:xfrm>
            <a:off x="2057400" y="990600"/>
            <a:ext cx="7086600" cy="5791200"/>
          </a:xfrm>
        </p:spPr>
        <p:txBody>
          <a:bodyPr>
            <a:normAutofit fontScale="92500" lnSpcReduction="20000"/>
          </a:bodyPr>
          <a:lstStyle/>
          <a:p>
            <a:r>
              <a:rPr lang="en-US" b="1" dirty="0"/>
              <a:t>Byzantine</a:t>
            </a:r>
            <a:r>
              <a:rPr lang="en-US" dirty="0"/>
              <a:t>. As with all empires, the expansion of the Byzantine empire broadened the groups of people participating in commerce. </a:t>
            </a:r>
            <a:endParaRPr lang="en-US" dirty="0" smtClean="0"/>
          </a:p>
          <a:p>
            <a:pPr lvl="1"/>
            <a:r>
              <a:rPr lang="en-US" dirty="0" smtClean="0"/>
              <a:t>Byzantine </a:t>
            </a:r>
            <a:r>
              <a:rPr lang="en-US" dirty="0"/>
              <a:t>trade connected Constantinople with commercial cities such as </a:t>
            </a:r>
            <a:r>
              <a:rPr lang="en-US" b="1" dirty="0"/>
              <a:t>Alexandria</a:t>
            </a:r>
            <a:r>
              <a:rPr lang="en-US" dirty="0"/>
              <a:t> and </a:t>
            </a:r>
            <a:r>
              <a:rPr lang="en-US" b="1" dirty="0"/>
              <a:t>Tripoli</a:t>
            </a:r>
            <a:r>
              <a:rPr lang="en-US" dirty="0"/>
              <a:t> as well as the islands of </a:t>
            </a:r>
            <a:r>
              <a:rPr lang="en-US" b="1" dirty="0"/>
              <a:t>Crete</a:t>
            </a:r>
            <a:r>
              <a:rPr lang="en-US" dirty="0"/>
              <a:t> and </a:t>
            </a:r>
            <a:r>
              <a:rPr lang="en-US" b="1" dirty="0"/>
              <a:t>Sicily</a:t>
            </a:r>
            <a:r>
              <a:rPr lang="en-US" dirty="0"/>
              <a:t>. </a:t>
            </a:r>
            <a:endParaRPr lang="en-US" dirty="0" smtClean="0"/>
          </a:p>
          <a:p>
            <a:endParaRPr lang="en-US" dirty="0" smtClean="0"/>
          </a:p>
          <a:p>
            <a:r>
              <a:rPr lang="en-US" dirty="0" smtClean="0"/>
              <a:t>When </a:t>
            </a:r>
            <a:r>
              <a:rPr lang="en-US" dirty="0"/>
              <a:t>the </a:t>
            </a:r>
            <a:r>
              <a:rPr lang="en-US" b="1" dirty="0"/>
              <a:t>Italian city-states</a:t>
            </a:r>
            <a:r>
              <a:rPr lang="en-US" dirty="0"/>
              <a:t> emerged, they depended on imports of grain and textiles coming in from the Byzantine Empire. </a:t>
            </a:r>
            <a:r>
              <a:rPr lang="en-US" dirty="0" smtClean="0"/>
              <a:t> </a:t>
            </a:r>
          </a:p>
          <a:p>
            <a:endParaRPr lang="en-US" dirty="0" smtClean="0"/>
          </a:p>
          <a:p>
            <a:r>
              <a:rPr lang="en-US" dirty="0" smtClean="0"/>
              <a:t>The </a:t>
            </a:r>
            <a:r>
              <a:rPr lang="en-US" dirty="0"/>
              <a:t>Empire also served as an important connection between Mediterranean trade and the Arab world. Another group of people pulled into the orbit of Byzantine trade was the state of </a:t>
            </a:r>
            <a:r>
              <a:rPr lang="en-US" b="1" dirty="0" err="1"/>
              <a:t>Kievan</a:t>
            </a:r>
            <a:r>
              <a:rPr lang="en-US" b="1" dirty="0"/>
              <a:t> </a:t>
            </a:r>
            <a:r>
              <a:rPr lang="en-US" b="1" dirty="0" err="1"/>
              <a:t>Rus</a:t>
            </a:r>
            <a:r>
              <a:rPr lang="en-US" dirty="0"/>
              <a:t>, or Russia. </a:t>
            </a:r>
            <a:r>
              <a:rPr lang="en-US" b="1" dirty="0"/>
              <a:t>Kiev</a:t>
            </a:r>
            <a:r>
              <a:rPr lang="en-US" dirty="0"/>
              <a:t> was an important mid point on the north/south trade routes connecting </a:t>
            </a:r>
            <a:r>
              <a:rPr lang="en-US" b="1" dirty="0"/>
              <a:t>Constantinople</a:t>
            </a:r>
            <a:r>
              <a:rPr lang="en-US" dirty="0"/>
              <a:t> to the fur traders of </a:t>
            </a:r>
            <a:r>
              <a:rPr lang="en-US" b="1" dirty="0"/>
              <a:t>Novgorod</a:t>
            </a:r>
            <a:r>
              <a:rPr lang="en-US" dirty="0"/>
              <a:t> and </a:t>
            </a:r>
            <a:r>
              <a:rPr lang="en-US" b="1" dirty="0"/>
              <a:t>Scandinavia</a:t>
            </a:r>
            <a:r>
              <a:rPr lang="en-US" dirty="0"/>
              <a:t>. </a:t>
            </a:r>
          </a:p>
        </p:txBody>
      </p:sp>
    </p:spTree>
    <p:extLst>
      <p:ext uri="{BB962C8B-B14F-4D97-AF65-F5344CB8AC3E}">
        <p14:creationId xmlns:p14="http://schemas.microsoft.com/office/powerpoint/2010/main" val="234498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34925"/>
            <a:ext cx="7756525" cy="1054100"/>
          </a:xfrm>
        </p:spPr>
        <p:txBody>
          <a:bodyPr/>
          <a:lstStyle/>
          <a:p>
            <a:r>
              <a:rPr lang="en-US" dirty="0" smtClean="0"/>
              <a:t>Empires and Trade</a:t>
            </a:r>
            <a:endParaRPr lang="en-US" dirty="0"/>
          </a:p>
        </p:txBody>
      </p:sp>
      <p:sp>
        <p:nvSpPr>
          <p:cNvPr id="4" name="Content Placeholder 3"/>
          <p:cNvSpPr>
            <a:spLocks noGrp="1"/>
          </p:cNvSpPr>
          <p:nvPr>
            <p:ph sz="quarter" idx="4294967295"/>
          </p:nvPr>
        </p:nvSpPr>
        <p:spPr>
          <a:xfrm>
            <a:off x="-228600" y="0"/>
            <a:ext cx="2286000" cy="6858000"/>
          </a:xfrm>
        </p:spPr>
        <p:txBody>
          <a:bodyPr>
            <a:normAutofit fontScale="85000" lnSpcReduction="20000"/>
          </a:bodyPr>
          <a:lstStyle/>
          <a:p>
            <a:r>
              <a:rPr lang="en-US" dirty="0"/>
              <a:t>The expansion of empires facilitated Trans-Eurasian trade and communication as new peoples were drawn into their conquerors’ economies and trade networks.</a:t>
            </a:r>
          </a:p>
          <a:p>
            <a:endParaRPr lang="en-US" dirty="0" smtClean="0"/>
          </a:p>
          <a:p>
            <a:r>
              <a:rPr lang="en-US" dirty="0" smtClean="0"/>
              <a:t>Examples </a:t>
            </a:r>
            <a:r>
              <a:rPr lang="en-US" dirty="0"/>
              <a:t>of Empires:</a:t>
            </a:r>
          </a:p>
          <a:p>
            <a:pPr lvl="1"/>
            <a:r>
              <a:rPr lang="en-US" dirty="0" smtClean="0"/>
              <a:t>China</a:t>
            </a:r>
            <a:endParaRPr lang="en-US" dirty="0"/>
          </a:p>
          <a:p>
            <a:pPr lvl="1"/>
            <a:r>
              <a:rPr lang="en-US" dirty="0" smtClean="0"/>
              <a:t>The </a:t>
            </a:r>
            <a:r>
              <a:rPr lang="en-US" dirty="0"/>
              <a:t>Byzantine Empire</a:t>
            </a:r>
          </a:p>
          <a:p>
            <a:pPr lvl="1"/>
            <a:r>
              <a:rPr lang="en-US" dirty="0" smtClean="0"/>
              <a:t>The </a:t>
            </a:r>
            <a:r>
              <a:rPr lang="en-US" dirty="0"/>
              <a:t>Caliphates</a:t>
            </a:r>
          </a:p>
          <a:p>
            <a:pPr lvl="1"/>
            <a:r>
              <a:rPr lang="en-US" dirty="0" smtClean="0"/>
              <a:t>The </a:t>
            </a:r>
            <a:r>
              <a:rPr lang="en-US" dirty="0"/>
              <a:t>Mongols</a:t>
            </a:r>
          </a:p>
          <a:p>
            <a:endParaRPr lang="en-US" dirty="0"/>
          </a:p>
        </p:txBody>
      </p:sp>
      <p:sp>
        <p:nvSpPr>
          <p:cNvPr id="5" name="Content Placeholder 4"/>
          <p:cNvSpPr>
            <a:spLocks noGrp="1"/>
          </p:cNvSpPr>
          <p:nvPr>
            <p:ph sz="quarter" idx="4294967295"/>
          </p:nvPr>
        </p:nvSpPr>
        <p:spPr>
          <a:xfrm>
            <a:off x="2057400" y="990600"/>
            <a:ext cx="7086600" cy="5791200"/>
          </a:xfrm>
        </p:spPr>
        <p:txBody>
          <a:bodyPr>
            <a:normAutofit fontScale="85000" lnSpcReduction="20000"/>
          </a:bodyPr>
          <a:lstStyle/>
          <a:p>
            <a:r>
              <a:rPr lang="en-US" b="1" dirty="0"/>
              <a:t>The Islamic Caliphates.</a:t>
            </a:r>
            <a:r>
              <a:rPr lang="en-US" dirty="0"/>
              <a:t> Unlike some other belief systems, Islam has been pro-trade from the beginning (Mohammed was a merchant) and trade accounted in part for the rapid spread of the faith. </a:t>
            </a:r>
            <a:endParaRPr lang="en-US" dirty="0" smtClean="0"/>
          </a:p>
          <a:p>
            <a:pPr lvl="1"/>
            <a:r>
              <a:rPr lang="en-US" dirty="0" smtClean="0"/>
              <a:t>Merchants </a:t>
            </a:r>
            <a:r>
              <a:rPr lang="en-US" dirty="0"/>
              <a:t>traveled farther than armies and took their religion to remote areas of Eurasia. </a:t>
            </a:r>
            <a:endParaRPr lang="en-US" dirty="0" smtClean="0"/>
          </a:p>
          <a:p>
            <a:pPr lvl="1"/>
            <a:r>
              <a:rPr lang="en-US" dirty="0" smtClean="0"/>
              <a:t>As </a:t>
            </a:r>
            <a:r>
              <a:rPr lang="en-US" dirty="0"/>
              <a:t>new areas were incorporated into the </a:t>
            </a:r>
            <a:r>
              <a:rPr lang="en-US" b="1" dirty="0"/>
              <a:t>Dar al Islam</a:t>
            </a:r>
            <a:r>
              <a:rPr lang="en-US" dirty="0"/>
              <a:t>, its protective legal system and positive acceptance of merchants created welcome haven of exchange. </a:t>
            </a:r>
            <a:endParaRPr lang="en-US" dirty="0" smtClean="0"/>
          </a:p>
          <a:p>
            <a:pPr lvl="2"/>
            <a:r>
              <a:rPr lang="en-US" dirty="0" smtClean="0"/>
              <a:t>Banks </a:t>
            </a:r>
            <a:r>
              <a:rPr lang="en-US" dirty="0"/>
              <a:t>and credit emerged. Crops such as rice, wheat, eggplant and citrus were transplanted across Islamic civilization thus creating year-round cultivation in some areas. </a:t>
            </a:r>
            <a:endParaRPr lang="en-US" dirty="0" smtClean="0"/>
          </a:p>
          <a:p>
            <a:pPr lvl="2"/>
            <a:r>
              <a:rPr lang="en-US" dirty="0" smtClean="0"/>
              <a:t>The </a:t>
            </a:r>
            <a:r>
              <a:rPr lang="en-US" b="1" dirty="0"/>
              <a:t>trans-Saharan</a:t>
            </a:r>
            <a:r>
              <a:rPr lang="en-US" dirty="0"/>
              <a:t> trade in </a:t>
            </a:r>
            <a:r>
              <a:rPr lang="en-US" b="1" dirty="0"/>
              <a:t>salt</a:t>
            </a:r>
            <a:r>
              <a:rPr lang="en-US" dirty="0"/>
              <a:t> took Islam to </a:t>
            </a:r>
            <a:r>
              <a:rPr lang="en-US" b="1" dirty="0"/>
              <a:t>West Africa</a:t>
            </a:r>
            <a:r>
              <a:rPr lang="en-US" dirty="0"/>
              <a:t> thus bringing the </a:t>
            </a:r>
            <a:r>
              <a:rPr lang="en-US" b="1" dirty="0"/>
              <a:t>Sub-Saharan region</a:t>
            </a:r>
            <a:r>
              <a:rPr lang="en-US" dirty="0"/>
              <a:t> into Afro-Eurasian networks. Seeking </a:t>
            </a:r>
            <a:r>
              <a:rPr lang="en-US" b="1" dirty="0"/>
              <a:t>furs</a:t>
            </a:r>
            <a:r>
              <a:rPr lang="en-US" dirty="0"/>
              <a:t> from northern Europe, Muslim merchants traveled to </a:t>
            </a:r>
            <a:r>
              <a:rPr lang="en-US" b="1" dirty="0"/>
              <a:t>Russia</a:t>
            </a:r>
            <a:r>
              <a:rPr lang="en-US" dirty="0"/>
              <a:t> and </a:t>
            </a:r>
            <a:r>
              <a:rPr lang="en-US" b="1" dirty="0"/>
              <a:t>Scandinavia</a:t>
            </a:r>
            <a:r>
              <a:rPr lang="en-US" dirty="0"/>
              <a:t> with silk and metal wares. </a:t>
            </a:r>
            <a:endParaRPr lang="en-US" dirty="0" smtClean="0"/>
          </a:p>
          <a:p>
            <a:pPr lvl="2"/>
            <a:r>
              <a:rPr lang="en-US" dirty="0" smtClean="0"/>
              <a:t>The </a:t>
            </a:r>
            <a:r>
              <a:rPr lang="en-US" dirty="0"/>
              <a:t>nature of the Indian Ocean trade it perfect for carrying bulk items such as spices, and Islam diffused to the Africa's </a:t>
            </a:r>
            <a:r>
              <a:rPr lang="en-US" b="1" dirty="0"/>
              <a:t>Swahili Coast.</a:t>
            </a:r>
            <a:r>
              <a:rPr lang="en-US" dirty="0"/>
              <a:t> In South East Asia, the port city of </a:t>
            </a:r>
            <a:r>
              <a:rPr lang="en-US" b="1" dirty="0"/>
              <a:t>Malacca</a:t>
            </a:r>
            <a:r>
              <a:rPr lang="en-US" dirty="0"/>
              <a:t> became an Islamic Sultanate around the year 1400 and remained so until the Portuguese showed up in 1511. </a:t>
            </a:r>
          </a:p>
          <a:p>
            <a:endParaRPr lang="en-US" dirty="0"/>
          </a:p>
        </p:txBody>
      </p:sp>
    </p:spTree>
    <p:extLst>
      <p:ext uri="{BB962C8B-B14F-4D97-AF65-F5344CB8AC3E}">
        <p14:creationId xmlns:p14="http://schemas.microsoft.com/office/powerpoint/2010/main" val="32700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t>Existing </a:t>
            </a:r>
            <a:r>
              <a:rPr lang="en-US" dirty="0"/>
              <a:t>trade routes flourished and promoted the growth of powerful new trading cities</a:t>
            </a:r>
            <a:r>
              <a:rPr lang="en-US" dirty="0" smtClean="0"/>
              <a:t>.</a:t>
            </a:r>
          </a:p>
          <a:p>
            <a:pPr marL="457200" indent="-457200">
              <a:buAutoNum type="alphaUcPeriod"/>
            </a:pPr>
            <a:endParaRPr lang="en-US" dirty="0" smtClean="0"/>
          </a:p>
          <a:p>
            <a:pPr marL="457200" indent="-457200">
              <a:buFont typeface="Wingdings" pitchFamily="2" charset="2"/>
              <a:buAutoNum type="alphaUcPeriod"/>
            </a:pPr>
            <a:r>
              <a:rPr lang="en-US" dirty="0" smtClean="0"/>
              <a:t>New </a:t>
            </a:r>
            <a:r>
              <a:rPr lang="en-US" dirty="0"/>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lnSpcReduction="10000"/>
          </a:bodyPr>
          <a:lstStyle/>
          <a:p>
            <a:r>
              <a:rPr lang="en-US" b="1" dirty="0" smtClean="0"/>
              <a:t>The Silk Road:</a:t>
            </a:r>
            <a:endParaRPr lang="en-US" dirty="0" smtClean="0"/>
          </a:p>
          <a:p>
            <a:pPr lvl="1"/>
            <a:r>
              <a:rPr lang="en-US" b="1" dirty="0" smtClean="0"/>
              <a:t>Same: </a:t>
            </a:r>
            <a:r>
              <a:rPr lang="en-US" dirty="0" smtClean="0"/>
              <a:t>Continues to focus mostly on </a:t>
            </a:r>
            <a:r>
              <a:rPr lang="en-US" u="sng" dirty="0" smtClean="0"/>
              <a:t>Luxury Goods</a:t>
            </a:r>
            <a:r>
              <a:rPr lang="en-US" dirty="0" smtClean="0"/>
              <a:t> such as silk, </a:t>
            </a:r>
            <a:r>
              <a:rPr lang="en-US" dirty="0" err="1" smtClean="0"/>
              <a:t>porceline</a:t>
            </a:r>
            <a:r>
              <a:rPr lang="en-US" dirty="0" smtClean="0"/>
              <a:t>, jade, ivory.</a:t>
            </a:r>
          </a:p>
          <a:p>
            <a:pPr lvl="1"/>
            <a:r>
              <a:rPr lang="en-US" b="1" dirty="0" smtClean="0"/>
              <a:t>Changes:</a:t>
            </a:r>
            <a:r>
              <a:rPr lang="en-US" dirty="0" smtClean="0"/>
              <a:t> During the post-classical period (600-1450 C.E.) </a:t>
            </a:r>
            <a:r>
              <a:rPr lang="en-US" b="1" dirty="0" smtClean="0"/>
              <a:t>technologies</a:t>
            </a:r>
            <a:r>
              <a:rPr lang="en-US" dirty="0" smtClean="0"/>
              <a:t> and </a:t>
            </a:r>
            <a:r>
              <a:rPr lang="en-US" b="1" dirty="0" smtClean="0">
                <a:hlinkClick r:id="rId2"/>
              </a:rPr>
              <a:t>disease </a:t>
            </a:r>
            <a:r>
              <a:rPr lang="en-US" dirty="0" smtClean="0"/>
              <a:t>began to be more heavily diffused along the Silk Road.</a:t>
            </a:r>
          </a:p>
          <a:p>
            <a:pPr lvl="2"/>
            <a:r>
              <a:rPr lang="en-US" b="1" dirty="0" smtClean="0"/>
              <a:t>Tech:</a:t>
            </a:r>
            <a:r>
              <a:rPr lang="en-US" dirty="0" smtClean="0"/>
              <a:t> Gunpowder &amp; Paper</a:t>
            </a:r>
          </a:p>
          <a:p>
            <a:pPr lvl="2"/>
            <a:r>
              <a:rPr lang="en-US" b="1" dirty="0" smtClean="0"/>
              <a:t>Disease:</a:t>
            </a:r>
            <a:r>
              <a:rPr lang="en-US" dirty="0" smtClean="0"/>
              <a:t> Black Death</a:t>
            </a:r>
          </a:p>
          <a:p>
            <a:pPr lvl="1"/>
            <a:r>
              <a:rPr lang="en-US" dirty="0" smtClean="0"/>
              <a:t>Affect of Empires:</a:t>
            </a:r>
          </a:p>
          <a:p>
            <a:pPr lvl="2"/>
            <a:r>
              <a:rPr lang="en-US" b="1" dirty="0" smtClean="0"/>
              <a:t>Islam:</a:t>
            </a:r>
            <a:r>
              <a:rPr lang="en-US" dirty="0" smtClean="0"/>
              <a:t> The Abbasid Caliphate protected trade (Sharia Law provides protection to merchants) decreased risks by settling disputes and protecting routes.</a:t>
            </a:r>
          </a:p>
          <a:p>
            <a:pPr lvl="2"/>
            <a:r>
              <a:rPr lang="en-US" b="1" dirty="0" smtClean="0"/>
              <a:t>Mongols:</a:t>
            </a:r>
            <a:r>
              <a:rPr lang="en-US" dirty="0" smtClean="0"/>
              <a:t> Defeat the Abbasids in 1258 leading to the </a:t>
            </a:r>
            <a:r>
              <a:rPr lang="en-US" dirty="0" err="1" smtClean="0"/>
              <a:t>Pax</a:t>
            </a:r>
            <a:r>
              <a:rPr lang="en-US" dirty="0" smtClean="0"/>
              <a:t> </a:t>
            </a:r>
            <a:r>
              <a:rPr lang="en-US" dirty="0" err="1" smtClean="0"/>
              <a:t>Mongolica</a:t>
            </a:r>
            <a:r>
              <a:rPr lang="en-US" dirty="0" smtClean="0"/>
              <a:t>. Mongol Law (</a:t>
            </a:r>
            <a:r>
              <a:rPr lang="en-US" dirty="0" err="1" smtClean="0"/>
              <a:t>Yassa</a:t>
            </a:r>
            <a:r>
              <a:rPr lang="en-US" dirty="0" smtClean="0"/>
              <a:t>) punished interference with trade. All of Silk Road under one administration.</a:t>
            </a:r>
            <a:endParaRPr lang="en-US" b="1" dirty="0"/>
          </a:p>
        </p:txBody>
      </p:sp>
    </p:spTree>
    <p:extLst>
      <p:ext uri="{BB962C8B-B14F-4D97-AF65-F5344CB8AC3E}">
        <p14:creationId xmlns:p14="http://schemas.microsoft.com/office/powerpoint/2010/main" val="1051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34925"/>
            <a:ext cx="7756525" cy="1054100"/>
          </a:xfrm>
        </p:spPr>
        <p:txBody>
          <a:bodyPr/>
          <a:lstStyle/>
          <a:p>
            <a:r>
              <a:rPr lang="en-US" dirty="0" smtClean="0"/>
              <a:t>Empires and Trade</a:t>
            </a:r>
            <a:endParaRPr lang="en-US" dirty="0"/>
          </a:p>
        </p:txBody>
      </p:sp>
      <p:sp>
        <p:nvSpPr>
          <p:cNvPr id="4" name="Content Placeholder 3"/>
          <p:cNvSpPr>
            <a:spLocks noGrp="1"/>
          </p:cNvSpPr>
          <p:nvPr>
            <p:ph sz="quarter" idx="4294967295"/>
          </p:nvPr>
        </p:nvSpPr>
        <p:spPr>
          <a:xfrm>
            <a:off x="-228600" y="0"/>
            <a:ext cx="2286000" cy="6858000"/>
          </a:xfrm>
        </p:spPr>
        <p:txBody>
          <a:bodyPr>
            <a:normAutofit fontScale="85000" lnSpcReduction="20000"/>
          </a:bodyPr>
          <a:lstStyle/>
          <a:p>
            <a:r>
              <a:rPr lang="en-US" dirty="0"/>
              <a:t>The expansion of empires facilitated Trans-Eurasian trade and communication as new peoples were drawn into their conquerors’ economies and trade networks.</a:t>
            </a:r>
          </a:p>
          <a:p>
            <a:endParaRPr lang="en-US" dirty="0" smtClean="0"/>
          </a:p>
          <a:p>
            <a:r>
              <a:rPr lang="en-US" dirty="0" smtClean="0"/>
              <a:t>Examples </a:t>
            </a:r>
            <a:r>
              <a:rPr lang="en-US" dirty="0"/>
              <a:t>of Empires:</a:t>
            </a:r>
          </a:p>
          <a:p>
            <a:pPr lvl="1"/>
            <a:r>
              <a:rPr lang="en-US" dirty="0" smtClean="0"/>
              <a:t>China</a:t>
            </a:r>
            <a:endParaRPr lang="en-US" dirty="0"/>
          </a:p>
          <a:p>
            <a:pPr lvl="1"/>
            <a:r>
              <a:rPr lang="en-US" dirty="0" smtClean="0"/>
              <a:t>The </a:t>
            </a:r>
            <a:r>
              <a:rPr lang="en-US" dirty="0"/>
              <a:t>Byzantine Empire</a:t>
            </a:r>
          </a:p>
          <a:p>
            <a:pPr lvl="1"/>
            <a:r>
              <a:rPr lang="en-US" dirty="0" smtClean="0"/>
              <a:t>The </a:t>
            </a:r>
            <a:r>
              <a:rPr lang="en-US" dirty="0"/>
              <a:t>Caliphates</a:t>
            </a:r>
          </a:p>
          <a:p>
            <a:pPr lvl="1"/>
            <a:r>
              <a:rPr lang="en-US" dirty="0" smtClean="0"/>
              <a:t>The </a:t>
            </a:r>
            <a:r>
              <a:rPr lang="en-US" dirty="0"/>
              <a:t>Mongols</a:t>
            </a:r>
          </a:p>
          <a:p>
            <a:endParaRPr lang="en-US" dirty="0"/>
          </a:p>
        </p:txBody>
      </p:sp>
      <p:sp>
        <p:nvSpPr>
          <p:cNvPr id="5" name="Content Placeholder 4"/>
          <p:cNvSpPr>
            <a:spLocks noGrp="1"/>
          </p:cNvSpPr>
          <p:nvPr>
            <p:ph sz="quarter" idx="4294967295"/>
          </p:nvPr>
        </p:nvSpPr>
        <p:spPr>
          <a:xfrm>
            <a:off x="2057400" y="990600"/>
            <a:ext cx="7086600" cy="5791200"/>
          </a:xfrm>
        </p:spPr>
        <p:txBody>
          <a:bodyPr>
            <a:normAutofit fontScale="92500" lnSpcReduction="10000"/>
          </a:bodyPr>
          <a:lstStyle/>
          <a:p>
            <a:r>
              <a:rPr lang="en-US" b="1" dirty="0"/>
              <a:t>Mongols.</a:t>
            </a:r>
            <a:r>
              <a:rPr lang="en-US" dirty="0"/>
              <a:t> Having dissolved tribal loyalties and forged an unstoppable nomadic cavalry on the Central Asia steppes, </a:t>
            </a:r>
            <a:r>
              <a:rPr lang="en-US" b="1" dirty="0"/>
              <a:t>Genghis Khan</a:t>
            </a:r>
            <a:r>
              <a:rPr lang="en-US" dirty="0"/>
              <a:t> went on to conquer the largest land empire in history. </a:t>
            </a:r>
            <a:endParaRPr lang="en-US" dirty="0" smtClean="0"/>
          </a:p>
          <a:p>
            <a:r>
              <a:rPr lang="en-US" dirty="0" smtClean="0"/>
              <a:t>The </a:t>
            </a:r>
            <a:r>
              <a:rPr lang="en-US" dirty="0"/>
              <a:t>duration of the Mongol Empire was short compared to others, but never before or since has a single empire controlled the Eurasian land mass from China to Eastern Europe. </a:t>
            </a:r>
            <a:endParaRPr lang="en-US" dirty="0" smtClean="0"/>
          </a:p>
          <a:p>
            <a:pPr lvl="1"/>
            <a:r>
              <a:rPr lang="en-US" dirty="0" smtClean="0"/>
              <a:t>They </a:t>
            </a:r>
            <a:r>
              <a:rPr lang="en-US" dirty="0"/>
              <a:t>punished thieves and pirates. </a:t>
            </a:r>
            <a:endParaRPr lang="en-US" dirty="0" smtClean="0"/>
          </a:p>
          <a:p>
            <a:pPr lvl="1"/>
            <a:r>
              <a:rPr lang="en-US" dirty="0" smtClean="0"/>
              <a:t>To </a:t>
            </a:r>
            <a:r>
              <a:rPr lang="en-US" dirty="0"/>
              <a:t>extend commercial connections to Western European markets, the Mongols encouraged the building of port cities such as </a:t>
            </a:r>
            <a:r>
              <a:rPr lang="en-US" b="1" dirty="0" err="1"/>
              <a:t>Kaffa</a:t>
            </a:r>
            <a:r>
              <a:rPr lang="en-US" dirty="0"/>
              <a:t> on the Black Sea. </a:t>
            </a:r>
            <a:endParaRPr lang="en-US" dirty="0" smtClean="0"/>
          </a:p>
          <a:p>
            <a:pPr lvl="1"/>
            <a:r>
              <a:rPr lang="en-US" dirty="0" smtClean="0"/>
              <a:t>They </a:t>
            </a:r>
            <a:r>
              <a:rPr lang="en-US" dirty="0"/>
              <a:t>pushed trade outside of their empire by forcing Chinese to emigrate to South East Asia and form merchant communities in the trading ports there. In </a:t>
            </a:r>
            <a:r>
              <a:rPr lang="en-US" b="1" dirty="0"/>
              <a:t>Cambodia</a:t>
            </a:r>
            <a:r>
              <a:rPr lang="en-US" dirty="0"/>
              <a:t>, </a:t>
            </a:r>
            <a:r>
              <a:rPr lang="en-US" b="1" dirty="0"/>
              <a:t>Vietnam</a:t>
            </a:r>
            <a:r>
              <a:rPr lang="en-US" dirty="0"/>
              <a:t>, the </a:t>
            </a:r>
            <a:r>
              <a:rPr lang="en-US" b="1" dirty="0"/>
              <a:t>Malay peninsula</a:t>
            </a:r>
            <a:r>
              <a:rPr lang="en-US" dirty="0"/>
              <a:t> and </a:t>
            </a:r>
            <a:r>
              <a:rPr lang="en-US" b="1" dirty="0"/>
              <a:t>Java</a:t>
            </a:r>
            <a:r>
              <a:rPr lang="en-US" dirty="0"/>
              <a:t>, Chinese diaspora communities connected Mongol trade routes to foreign trading ports of the </a:t>
            </a:r>
            <a:r>
              <a:rPr lang="en-US" b="1" dirty="0"/>
              <a:t>Indian Ocean</a:t>
            </a:r>
            <a:r>
              <a:rPr lang="en-US" dirty="0"/>
              <a:t> network.</a:t>
            </a:r>
          </a:p>
        </p:txBody>
      </p:sp>
    </p:spTree>
    <p:extLst>
      <p:ext uri="{BB962C8B-B14F-4D97-AF65-F5344CB8AC3E}">
        <p14:creationId xmlns:p14="http://schemas.microsoft.com/office/powerpoint/2010/main" val="40376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0" y="0"/>
            <a:ext cx="2133600" cy="5410200"/>
          </a:xfrm>
        </p:spPr>
        <p:txBody>
          <a:bodyPr>
            <a:normAutofit fontScale="77500" lnSpcReduction="20000"/>
          </a:bodyPr>
          <a:lstStyle/>
          <a:p>
            <a:r>
              <a:rPr lang="en-US" dirty="0"/>
              <a:t>II. The movement of peoples caused environmental and linguistic effects.</a:t>
            </a:r>
          </a:p>
          <a:p>
            <a:endParaRPr lang="en-US" dirty="0" smtClean="0"/>
          </a:p>
          <a:p>
            <a:r>
              <a:rPr lang="en-US" dirty="0" smtClean="0"/>
              <a:t>A</a:t>
            </a:r>
            <a:r>
              <a:rPr lang="en-US" dirty="0"/>
              <a:t>. The expansion and intensification of long-distance trade routes often depended on environmental knowledge and technological adaptations to it</a:t>
            </a:r>
            <a:r>
              <a:rPr lang="en-US" dirty="0" smtClean="0"/>
              <a:t>.</a:t>
            </a:r>
            <a:endParaRPr lang="en-US" dirty="0"/>
          </a:p>
        </p:txBody>
      </p:sp>
      <p:sp>
        <p:nvSpPr>
          <p:cNvPr id="4" name="Content Placeholder 3"/>
          <p:cNvSpPr>
            <a:spLocks noGrp="1"/>
          </p:cNvSpPr>
          <p:nvPr>
            <p:ph sz="quarter" idx="4294967295"/>
          </p:nvPr>
        </p:nvSpPr>
        <p:spPr>
          <a:xfrm>
            <a:off x="2057400" y="838200"/>
            <a:ext cx="7086600" cy="6019800"/>
          </a:xfrm>
        </p:spPr>
        <p:txBody>
          <a:bodyPr>
            <a:normAutofit/>
          </a:bodyPr>
          <a:lstStyle/>
          <a:p>
            <a:r>
              <a:rPr lang="en-US" dirty="0"/>
              <a:t>The increase of long-distance trade routes depended on knowledge of environment and adapting to it with technology</a:t>
            </a:r>
            <a:r>
              <a:rPr lang="en-US" dirty="0" smtClean="0"/>
              <a:t>.</a:t>
            </a:r>
          </a:p>
          <a:p>
            <a:pPr lvl="1"/>
            <a:r>
              <a:rPr lang="en-US" b="1" dirty="0" smtClean="0"/>
              <a:t>Vikings in the N. Atlantic</a:t>
            </a:r>
            <a:r>
              <a:rPr lang="en-US" dirty="0" smtClean="0"/>
              <a:t>:</a:t>
            </a:r>
          </a:p>
          <a:p>
            <a:pPr lvl="2"/>
            <a:r>
              <a:rPr lang="en-US" dirty="0" smtClean="0"/>
              <a:t>The Vikings used </a:t>
            </a:r>
            <a:r>
              <a:rPr lang="en-US" b="1" u="sng" dirty="0" err="1" smtClean="0"/>
              <a:t>Longships</a:t>
            </a:r>
            <a:r>
              <a:rPr lang="en-US" dirty="0" smtClean="0"/>
              <a:t> to navigate the ocean and rivers…raiding.</a:t>
            </a:r>
          </a:p>
          <a:p>
            <a:pPr lvl="1"/>
            <a:endParaRPr lang="en-US" dirty="0" smtClean="0"/>
          </a:p>
          <a:p>
            <a:pPr lvl="1"/>
            <a:r>
              <a:rPr lang="en-US" b="1" dirty="0" smtClean="0"/>
              <a:t>Berbers in the Sahara Desert:</a:t>
            </a:r>
            <a:endParaRPr lang="en-US" dirty="0" smtClean="0"/>
          </a:p>
          <a:p>
            <a:pPr lvl="2"/>
            <a:r>
              <a:rPr lang="en-US" dirty="0" smtClean="0"/>
              <a:t>The </a:t>
            </a:r>
            <a:r>
              <a:rPr lang="en-US" dirty="0"/>
              <a:t>B</a:t>
            </a:r>
            <a:r>
              <a:rPr lang="en-US" dirty="0" smtClean="0"/>
              <a:t>erbers and Arabs of N. Africa used the </a:t>
            </a:r>
            <a:r>
              <a:rPr lang="en-US" b="1" dirty="0" smtClean="0"/>
              <a:t>camel</a:t>
            </a:r>
            <a:r>
              <a:rPr lang="en-US" dirty="0" smtClean="0"/>
              <a:t> (camel caravan &amp; saddle) to travel throughout N. Africa and spread trade and Islam.</a:t>
            </a:r>
          </a:p>
          <a:p>
            <a:pPr lvl="1"/>
            <a:endParaRPr lang="en-US" dirty="0" smtClean="0"/>
          </a:p>
          <a:p>
            <a:pPr lvl="1"/>
            <a:r>
              <a:rPr lang="en-US" b="1" dirty="0" smtClean="0">
                <a:hlinkClick r:id="rId2"/>
              </a:rPr>
              <a:t>Mongols</a:t>
            </a:r>
            <a:r>
              <a:rPr lang="en-US" b="1" dirty="0" smtClean="0"/>
              <a:t>/Huns in Central Asia:</a:t>
            </a:r>
          </a:p>
          <a:p>
            <a:pPr lvl="2"/>
            <a:r>
              <a:rPr lang="en-US" dirty="0" smtClean="0"/>
              <a:t>Nomadic tribes especially the Mongols used horses, saddles, and stirrups to travel the steppes of Central Asia and create large empires.</a:t>
            </a:r>
            <a:endParaRPr lang="en-US" dirty="0"/>
          </a:p>
          <a:p>
            <a:endParaRPr lang="en-US" dirty="0"/>
          </a:p>
        </p:txBody>
      </p:sp>
    </p:spTree>
    <p:extLst>
      <p:ext uri="{BB962C8B-B14F-4D97-AF65-F5344CB8AC3E}">
        <p14:creationId xmlns:p14="http://schemas.microsoft.com/office/powerpoint/2010/main" val="1376349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2570"/>
            <a:ext cx="7756525" cy="1054100"/>
          </a:xfrm>
        </p:spPr>
        <p:txBody>
          <a:bodyPr/>
          <a:lstStyle/>
          <a:p>
            <a:r>
              <a:rPr lang="en-US" dirty="0" smtClean="0"/>
              <a:t>The </a:t>
            </a:r>
            <a:r>
              <a:rPr lang="en-US" dirty="0" smtClean="0">
                <a:hlinkClick r:id="rId2"/>
              </a:rPr>
              <a:t>Vikings</a:t>
            </a:r>
            <a:endParaRPr lang="en-US" dirty="0"/>
          </a:p>
        </p:txBody>
      </p:sp>
      <p:sp>
        <p:nvSpPr>
          <p:cNvPr id="3" name="Content Placeholder 2"/>
          <p:cNvSpPr>
            <a:spLocks noGrp="1"/>
          </p:cNvSpPr>
          <p:nvPr>
            <p:ph idx="4294967295"/>
          </p:nvPr>
        </p:nvSpPr>
        <p:spPr>
          <a:xfrm>
            <a:off x="0" y="838200"/>
            <a:ext cx="5410200" cy="6019800"/>
          </a:xfrm>
        </p:spPr>
        <p:txBody>
          <a:bodyPr>
            <a:normAutofit fontScale="77500" lnSpcReduction="20000"/>
          </a:bodyPr>
          <a:lstStyle/>
          <a:p>
            <a:r>
              <a:rPr lang="en-US" dirty="0"/>
              <a:t>In the 8th century, Scandinavians known as </a:t>
            </a:r>
            <a:r>
              <a:rPr lang="en-US" b="1" dirty="0"/>
              <a:t>Vikings</a:t>
            </a:r>
            <a:r>
              <a:rPr lang="en-US" dirty="0"/>
              <a:t> began to leave their home. </a:t>
            </a:r>
            <a:endParaRPr lang="en-US" dirty="0" smtClean="0"/>
          </a:p>
          <a:p>
            <a:pPr lvl="1"/>
            <a:r>
              <a:rPr lang="en-US" dirty="0" smtClean="0"/>
              <a:t>The </a:t>
            </a:r>
            <a:r>
              <a:rPr lang="en-US" dirty="0"/>
              <a:t>Viking practice of dividing land inheritances among all male heirs progressively diminished each family's holding of an already limited amount of arable </a:t>
            </a:r>
            <a:r>
              <a:rPr lang="en-US" dirty="0" smtClean="0"/>
              <a:t>land.</a:t>
            </a:r>
          </a:p>
          <a:p>
            <a:pPr lvl="1"/>
            <a:endParaRPr lang="en-US" dirty="0" smtClean="0"/>
          </a:p>
          <a:p>
            <a:r>
              <a:rPr lang="en-US" dirty="0" smtClean="0"/>
              <a:t>Consequently</a:t>
            </a:r>
            <a:r>
              <a:rPr lang="en-US" dirty="0"/>
              <a:t>, they began to raid, pillage, and eventually settle elsewhere. </a:t>
            </a:r>
            <a:r>
              <a:rPr lang="en-US" dirty="0" smtClean="0"/>
              <a:t>These </a:t>
            </a:r>
            <a:r>
              <a:rPr lang="en-US" dirty="0"/>
              <a:t>migrations </a:t>
            </a:r>
            <a:r>
              <a:rPr lang="en-US" dirty="0" smtClean="0"/>
              <a:t>were </a:t>
            </a:r>
            <a:r>
              <a:rPr lang="en-US" dirty="0"/>
              <a:t>made possible by a remarkable vessel, the Viking </a:t>
            </a:r>
            <a:r>
              <a:rPr lang="en-US" b="1" dirty="0" err="1"/>
              <a:t>Longship</a:t>
            </a:r>
            <a:r>
              <a:rPr lang="en-US" dirty="0"/>
              <a:t>. </a:t>
            </a:r>
            <a:endParaRPr lang="en-US" dirty="0" smtClean="0"/>
          </a:p>
          <a:p>
            <a:pPr lvl="1"/>
            <a:r>
              <a:rPr lang="en-US" dirty="0" smtClean="0"/>
              <a:t>Its </a:t>
            </a:r>
            <a:r>
              <a:rPr lang="en-US" dirty="0"/>
              <a:t>nearly forty foot wide sail could catch the North Sea's winds and drive it with great speed. </a:t>
            </a:r>
            <a:endParaRPr lang="en-US" dirty="0" smtClean="0"/>
          </a:p>
          <a:p>
            <a:pPr lvl="2"/>
            <a:r>
              <a:rPr lang="en-US" dirty="0" smtClean="0"/>
              <a:t>It </a:t>
            </a:r>
            <a:r>
              <a:rPr lang="en-US" dirty="0"/>
              <a:t>could be propelled by oars. </a:t>
            </a:r>
            <a:endParaRPr lang="en-US" dirty="0" smtClean="0"/>
          </a:p>
          <a:p>
            <a:pPr lvl="2"/>
            <a:r>
              <a:rPr lang="en-US" dirty="0" smtClean="0"/>
              <a:t>Seaworthy </a:t>
            </a:r>
            <a:r>
              <a:rPr lang="en-US" dirty="0"/>
              <a:t>enough for trans-Atlantic </a:t>
            </a:r>
            <a:r>
              <a:rPr lang="en-US" dirty="0" smtClean="0"/>
              <a:t>crossings</a:t>
            </a:r>
          </a:p>
          <a:p>
            <a:pPr lvl="2"/>
            <a:r>
              <a:rPr lang="en-US" dirty="0" smtClean="0"/>
              <a:t>Small </a:t>
            </a:r>
            <a:r>
              <a:rPr lang="en-US" dirty="0"/>
              <a:t>enough to maneuver in shallow rivers. </a:t>
            </a:r>
            <a:endParaRPr lang="en-US" dirty="0" smtClean="0"/>
          </a:p>
          <a:p>
            <a:endParaRPr lang="en-US" dirty="0" smtClean="0"/>
          </a:p>
          <a:p>
            <a:r>
              <a:rPr lang="en-US" dirty="0" smtClean="0"/>
              <a:t>Their </a:t>
            </a:r>
            <a:r>
              <a:rPr lang="en-US" dirty="0"/>
              <a:t>expansion connected several regional trading zones in </a:t>
            </a:r>
            <a:r>
              <a:rPr lang="en-US" dirty="0" smtClean="0"/>
              <a:t>Eurasia:</a:t>
            </a:r>
          </a:p>
          <a:p>
            <a:pPr lvl="1"/>
            <a:r>
              <a:rPr lang="en-US" dirty="0" smtClean="0"/>
              <a:t>Byzantine</a:t>
            </a:r>
            <a:r>
              <a:rPr lang="en-US" dirty="0"/>
              <a:t>, Islamic, Northern European, and Central Asian routes via the Russians. </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752" y="4242408"/>
            <a:ext cx="3934550" cy="267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502" r="4719"/>
          <a:stretch/>
        </p:blipFill>
        <p:spPr bwMode="auto">
          <a:xfrm>
            <a:off x="5316752" y="6927"/>
            <a:ext cx="39345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97456"/>
            <a:ext cx="1587855" cy="24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67" r="21910"/>
          <a:stretch/>
        </p:blipFill>
        <p:spPr bwMode="auto">
          <a:xfrm>
            <a:off x="7311066" y="2286000"/>
            <a:ext cx="1651821" cy="178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95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15240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0" y="0"/>
            <a:ext cx="2514600" cy="6858000"/>
          </a:xfrm>
        </p:spPr>
        <p:txBody>
          <a:bodyPr>
            <a:normAutofit fontScale="70000" lnSpcReduction="20000"/>
          </a:bodyPr>
          <a:lstStyle/>
          <a:p>
            <a:r>
              <a:rPr lang="en-US" dirty="0"/>
              <a:t>B. Some migrations had a significant environmental impact.</a:t>
            </a:r>
          </a:p>
          <a:p>
            <a:endParaRPr lang="en-US" dirty="0" smtClean="0"/>
          </a:p>
          <a:p>
            <a:r>
              <a:rPr lang="en-US" dirty="0" smtClean="0"/>
              <a:t>Examples</a:t>
            </a:r>
            <a:r>
              <a:rPr lang="en-US" dirty="0"/>
              <a:t>:</a:t>
            </a:r>
          </a:p>
          <a:p>
            <a:pPr lvl="1"/>
            <a:r>
              <a:rPr lang="en-US" dirty="0" smtClean="0">
                <a:solidFill>
                  <a:srgbClr val="FF0000"/>
                </a:solidFill>
              </a:rPr>
              <a:t>The </a:t>
            </a:r>
            <a:r>
              <a:rPr lang="en-US" dirty="0">
                <a:solidFill>
                  <a:srgbClr val="FF0000"/>
                </a:solidFill>
              </a:rPr>
              <a:t>migration of Bantu-speaking peoples who facilitated transmission of iron technologies and agricultural techniques in Sub-Saharan Africa.</a:t>
            </a:r>
          </a:p>
          <a:p>
            <a:pPr lvl="1"/>
            <a:endParaRPr lang="en-US" dirty="0" smtClean="0"/>
          </a:p>
          <a:p>
            <a:pPr lvl="1"/>
            <a:r>
              <a:rPr lang="en-US" dirty="0" smtClean="0"/>
              <a:t>The </a:t>
            </a:r>
            <a:r>
              <a:rPr lang="en-US" dirty="0"/>
              <a:t>maritime migrations of the Polynesian peoples who cultivated transplanted foods and domesticated animals as they moved to new islands.</a:t>
            </a:r>
          </a:p>
        </p:txBody>
      </p:sp>
      <p:sp>
        <p:nvSpPr>
          <p:cNvPr id="4" name="Content Placeholder 3"/>
          <p:cNvSpPr>
            <a:spLocks noGrp="1"/>
          </p:cNvSpPr>
          <p:nvPr>
            <p:ph sz="quarter" idx="4294967295"/>
          </p:nvPr>
        </p:nvSpPr>
        <p:spPr>
          <a:xfrm>
            <a:off x="2057400" y="685800"/>
            <a:ext cx="7086600" cy="6172200"/>
          </a:xfrm>
        </p:spPr>
        <p:txBody>
          <a:bodyPr>
            <a:normAutofit fontScale="85000" lnSpcReduction="10000"/>
          </a:bodyPr>
          <a:lstStyle/>
          <a:p>
            <a:r>
              <a:rPr lang="en-US" b="1" dirty="0" smtClean="0"/>
              <a:t>Bantu Migration</a:t>
            </a:r>
          </a:p>
          <a:p>
            <a:r>
              <a:rPr lang="en-US" dirty="0"/>
              <a:t>The migration of </a:t>
            </a:r>
            <a:r>
              <a:rPr lang="en-US" b="1" dirty="0"/>
              <a:t>Bantu</a:t>
            </a:r>
            <a:r>
              <a:rPr lang="en-US" dirty="0"/>
              <a:t> people across Africa, which was a </a:t>
            </a:r>
            <a:r>
              <a:rPr lang="en-US" u="sng" dirty="0"/>
              <a:t>protracted movement </a:t>
            </a:r>
            <a:r>
              <a:rPr lang="en-US" dirty="0"/>
              <a:t>of people lasting about 2000 </a:t>
            </a:r>
            <a:r>
              <a:rPr lang="en-US" dirty="0" smtClean="0"/>
              <a:t>years.</a:t>
            </a:r>
          </a:p>
          <a:p>
            <a:pPr lvl="1"/>
            <a:r>
              <a:rPr lang="en-US" b="1" u="sng" dirty="0" smtClean="0"/>
              <a:t>Diffused </a:t>
            </a:r>
            <a:r>
              <a:rPr lang="en-US" b="1" u="sng" dirty="0"/>
              <a:t>iron making technology across the continent. </a:t>
            </a:r>
            <a:endParaRPr lang="en-US" b="1" u="sng" dirty="0" smtClean="0"/>
          </a:p>
          <a:p>
            <a:pPr lvl="2"/>
            <a:r>
              <a:rPr lang="en-US" dirty="0" smtClean="0"/>
              <a:t>The </a:t>
            </a:r>
            <a:r>
              <a:rPr lang="en-US" dirty="0"/>
              <a:t>effect on agriculture was profound. Sharp iron tools made reaping of crops much faster allowing more to be grown. </a:t>
            </a:r>
            <a:endParaRPr lang="en-US" dirty="0" smtClean="0"/>
          </a:p>
          <a:p>
            <a:pPr lvl="2"/>
            <a:r>
              <a:rPr lang="en-US" dirty="0" smtClean="0"/>
              <a:t>Some </a:t>
            </a:r>
            <a:r>
              <a:rPr lang="en-US" dirty="0"/>
              <a:t>parts of Sub-Saharan Africa experienced demographic changes. </a:t>
            </a:r>
            <a:endParaRPr lang="en-US" dirty="0" smtClean="0"/>
          </a:p>
          <a:p>
            <a:pPr lvl="2"/>
            <a:r>
              <a:rPr lang="en-US" dirty="0" smtClean="0"/>
              <a:t>Making </a:t>
            </a:r>
            <a:r>
              <a:rPr lang="en-US" dirty="0"/>
              <a:t>use of </a:t>
            </a:r>
            <a:r>
              <a:rPr lang="en-US" b="1" dirty="0"/>
              <a:t>bananas,</a:t>
            </a:r>
            <a:r>
              <a:rPr lang="en-US" dirty="0"/>
              <a:t> which were first brought to east Africa by Polynesian </a:t>
            </a:r>
            <a:r>
              <a:rPr lang="en-US" dirty="0" smtClean="0"/>
              <a:t>people.</a:t>
            </a:r>
          </a:p>
          <a:p>
            <a:pPr lvl="2"/>
            <a:r>
              <a:rPr lang="en-US" dirty="0" smtClean="0"/>
              <a:t>Bantu </a:t>
            </a:r>
            <a:r>
              <a:rPr lang="en-US" dirty="0"/>
              <a:t>populations increased. </a:t>
            </a:r>
            <a:r>
              <a:rPr lang="en-US" dirty="0" smtClean="0"/>
              <a:t>To </a:t>
            </a:r>
            <a:r>
              <a:rPr lang="en-US" dirty="0"/>
              <a:t>meet the needs of growing populations, Bantu speaking people turned to irrigation and terracing techniques and experienced the associated environmental effects. </a:t>
            </a:r>
            <a:endParaRPr lang="en-US" dirty="0" smtClean="0"/>
          </a:p>
          <a:p>
            <a:pPr lvl="3"/>
            <a:r>
              <a:rPr lang="en-US" dirty="0" smtClean="0"/>
              <a:t>Land </a:t>
            </a:r>
            <a:r>
              <a:rPr lang="en-US" dirty="0"/>
              <a:t>was cleared and erosion took place at a greater rate.  </a:t>
            </a:r>
            <a:r>
              <a:rPr lang="en-US" dirty="0" smtClean="0"/>
              <a:t>Their </a:t>
            </a:r>
            <a:r>
              <a:rPr lang="en-US" dirty="0"/>
              <a:t>use of cattle accelerated the land clearing. According to some historians, the pressures this put on resources led to the collapse of perhaps the most well known society of Bantu </a:t>
            </a:r>
            <a:r>
              <a:rPr lang="en-US" dirty="0" smtClean="0"/>
              <a:t>ancestry, </a:t>
            </a:r>
            <a:r>
              <a:rPr lang="en-US" b="1" dirty="0"/>
              <a:t>Great Zimbabwe</a:t>
            </a:r>
            <a:r>
              <a:rPr lang="en-US" dirty="0"/>
              <a:t>. </a:t>
            </a:r>
            <a:endParaRPr lang="en-US" dirty="0" smtClean="0"/>
          </a:p>
          <a:p>
            <a:pPr lvl="3"/>
            <a:r>
              <a:rPr lang="en-US" dirty="0" smtClean="0"/>
              <a:t>In </a:t>
            </a:r>
            <a:r>
              <a:rPr lang="en-US" dirty="0"/>
              <a:t>the absence of further technological innovations, the growing population exhausted the supply of firewood, soil, and pasture lands</a:t>
            </a:r>
            <a:r>
              <a:rPr lang="en-US" dirty="0" smtClean="0"/>
              <a:t>. </a:t>
            </a:r>
            <a:endParaRPr lang="en-US" dirty="0"/>
          </a:p>
        </p:txBody>
      </p:sp>
    </p:spTree>
    <p:extLst>
      <p:ext uri="{BB962C8B-B14F-4D97-AF65-F5344CB8AC3E}">
        <p14:creationId xmlns:p14="http://schemas.microsoft.com/office/powerpoint/2010/main" val="29781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15240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0" y="0"/>
            <a:ext cx="2667000" cy="6858000"/>
          </a:xfrm>
        </p:spPr>
        <p:txBody>
          <a:bodyPr>
            <a:normAutofit fontScale="77500" lnSpcReduction="20000"/>
          </a:bodyPr>
          <a:lstStyle/>
          <a:p>
            <a:r>
              <a:rPr lang="en-US" dirty="0"/>
              <a:t>B. Some migrations had a significant environmental impact.</a:t>
            </a:r>
          </a:p>
          <a:p>
            <a:endParaRPr lang="en-US" dirty="0" smtClean="0"/>
          </a:p>
          <a:p>
            <a:r>
              <a:rPr lang="en-US" dirty="0" smtClean="0"/>
              <a:t>Examples</a:t>
            </a:r>
            <a:r>
              <a:rPr lang="en-US" dirty="0"/>
              <a:t>:</a:t>
            </a:r>
          </a:p>
          <a:p>
            <a:pPr lvl="1"/>
            <a:r>
              <a:rPr lang="en-US" dirty="0" smtClean="0"/>
              <a:t>The </a:t>
            </a:r>
            <a:r>
              <a:rPr lang="en-US" dirty="0"/>
              <a:t>migration of Bantu-speaking peoples who facilitated transmission of iron technologies and agricultural techniques in Sub-Saharan Africa.</a:t>
            </a:r>
          </a:p>
          <a:p>
            <a:pPr lvl="1"/>
            <a:endParaRPr lang="en-US" dirty="0" smtClean="0"/>
          </a:p>
          <a:p>
            <a:pPr lvl="1"/>
            <a:r>
              <a:rPr lang="en-US" dirty="0" smtClean="0">
                <a:solidFill>
                  <a:srgbClr val="FF0000"/>
                </a:solidFill>
              </a:rPr>
              <a:t>The </a:t>
            </a:r>
            <a:r>
              <a:rPr lang="en-US" dirty="0">
                <a:solidFill>
                  <a:srgbClr val="FF0000"/>
                </a:solidFill>
              </a:rPr>
              <a:t>maritime migrations of the Polynesian peoples who cultivated transplanted foods and domesticated animals as they moved to new islands.</a:t>
            </a:r>
          </a:p>
        </p:txBody>
      </p:sp>
      <p:sp>
        <p:nvSpPr>
          <p:cNvPr id="4" name="Content Placeholder 3"/>
          <p:cNvSpPr>
            <a:spLocks noGrp="1"/>
          </p:cNvSpPr>
          <p:nvPr>
            <p:ph sz="quarter" idx="4294967295"/>
          </p:nvPr>
        </p:nvSpPr>
        <p:spPr>
          <a:xfrm>
            <a:off x="2438400" y="685800"/>
            <a:ext cx="6705600" cy="6172200"/>
          </a:xfrm>
        </p:spPr>
        <p:txBody>
          <a:bodyPr>
            <a:normAutofit fontScale="77500" lnSpcReduction="20000"/>
          </a:bodyPr>
          <a:lstStyle/>
          <a:p>
            <a:r>
              <a:rPr lang="en-US" b="1" dirty="0" smtClean="0"/>
              <a:t>Polynesian Migration</a:t>
            </a:r>
          </a:p>
          <a:p>
            <a:pPr lvl="1"/>
            <a:r>
              <a:rPr lang="en-US" dirty="0" smtClean="0"/>
              <a:t>Origins </a:t>
            </a:r>
            <a:r>
              <a:rPr lang="en-US" dirty="0"/>
              <a:t>in East </a:t>
            </a:r>
            <a:r>
              <a:rPr lang="en-US" dirty="0" smtClean="0"/>
              <a:t>Asia (Taiwan)</a:t>
            </a:r>
          </a:p>
          <a:p>
            <a:pPr lvl="1"/>
            <a:r>
              <a:rPr lang="en-US" dirty="0" smtClean="0"/>
              <a:t>Polynesians </a:t>
            </a:r>
            <a:r>
              <a:rPr lang="en-US" dirty="0"/>
              <a:t>spent several centuries “island hoping” to Fiji, </a:t>
            </a:r>
            <a:r>
              <a:rPr lang="en-US" dirty="0" err="1"/>
              <a:t>Somoa</a:t>
            </a:r>
            <a:r>
              <a:rPr lang="en-US" dirty="0"/>
              <a:t>, and </a:t>
            </a:r>
            <a:r>
              <a:rPr lang="en-US" dirty="0" smtClean="0"/>
              <a:t>Tahiti… by 500 </a:t>
            </a:r>
            <a:r>
              <a:rPr lang="en-US" dirty="0"/>
              <a:t>C.E. they had reached the Hawaiian Islands. </a:t>
            </a:r>
            <a:endParaRPr lang="en-US" dirty="0" smtClean="0"/>
          </a:p>
          <a:p>
            <a:pPr lvl="1"/>
            <a:r>
              <a:rPr lang="en-US" dirty="0" smtClean="0"/>
              <a:t>Navigation </a:t>
            </a:r>
            <a:r>
              <a:rPr lang="en-US" dirty="0"/>
              <a:t>with the stars and </a:t>
            </a:r>
            <a:r>
              <a:rPr lang="en-US" dirty="0" smtClean="0"/>
              <a:t>perfected </a:t>
            </a:r>
            <a:r>
              <a:rPr lang="en-US" dirty="0"/>
              <a:t>canoe </a:t>
            </a:r>
            <a:r>
              <a:rPr lang="en-US" dirty="0" smtClean="0"/>
              <a:t>building.</a:t>
            </a:r>
          </a:p>
          <a:p>
            <a:pPr lvl="1"/>
            <a:r>
              <a:rPr lang="en-US" dirty="0" smtClean="0"/>
              <a:t>Reach </a:t>
            </a:r>
            <a:r>
              <a:rPr lang="en-US" dirty="0"/>
              <a:t>extended thousands of miles to complete the </a:t>
            </a:r>
            <a:r>
              <a:rPr lang="en-US" b="1" dirty="0"/>
              <a:t>Polynesian </a:t>
            </a:r>
            <a:r>
              <a:rPr lang="en-US" b="1" dirty="0" smtClean="0"/>
              <a:t>Triangle</a:t>
            </a:r>
          </a:p>
          <a:p>
            <a:pPr lvl="2"/>
            <a:r>
              <a:rPr lang="en-US" b="1" dirty="0"/>
              <a:t>(</a:t>
            </a:r>
            <a:r>
              <a:rPr lang="en-US" dirty="0" smtClean="0"/>
              <a:t>an </a:t>
            </a:r>
            <a:r>
              <a:rPr lang="en-US" dirty="0"/>
              <a:t>imaginary triangle with Hawaii, New Zealand, and Easter Island forming its corners</a:t>
            </a:r>
            <a:r>
              <a:rPr lang="en-US" dirty="0" smtClean="0"/>
              <a:t>.)</a:t>
            </a:r>
          </a:p>
          <a:p>
            <a:pPr lvl="1"/>
            <a:r>
              <a:rPr lang="en-US" dirty="0" smtClean="0"/>
              <a:t>No </a:t>
            </a:r>
            <a:r>
              <a:rPr lang="en-US" dirty="0"/>
              <a:t>written </a:t>
            </a:r>
            <a:r>
              <a:rPr lang="en-US" dirty="0" smtClean="0"/>
              <a:t>language or </a:t>
            </a:r>
            <a:r>
              <a:rPr lang="en-US" dirty="0"/>
              <a:t>use of </a:t>
            </a:r>
            <a:r>
              <a:rPr lang="en-US" dirty="0" smtClean="0"/>
              <a:t>metallurgy</a:t>
            </a:r>
          </a:p>
          <a:p>
            <a:pPr lvl="1"/>
            <a:r>
              <a:rPr lang="en-US" dirty="0" smtClean="0"/>
              <a:t>They </a:t>
            </a:r>
            <a:r>
              <a:rPr lang="en-US" dirty="0"/>
              <a:t>formed complex hierarchical </a:t>
            </a:r>
            <a:r>
              <a:rPr lang="en-US" dirty="0" smtClean="0"/>
              <a:t>societies, but remained </a:t>
            </a:r>
            <a:r>
              <a:rPr lang="en-US" dirty="0"/>
              <a:t>largely isolated from the rest of the world</a:t>
            </a:r>
            <a:r>
              <a:rPr lang="en-US" dirty="0" smtClean="0"/>
              <a:t>.</a:t>
            </a:r>
          </a:p>
          <a:p>
            <a:pPr lvl="1"/>
            <a:endParaRPr lang="en-US" b="1" dirty="0"/>
          </a:p>
          <a:p>
            <a:pPr lvl="1"/>
            <a:r>
              <a:rPr lang="en-US" b="1" dirty="0"/>
              <a:t>Animals taken by the migrating Polynesians had significant environmental consequences. </a:t>
            </a:r>
            <a:endParaRPr lang="en-US" b="1" dirty="0" smtClean="0"/>
          </a:p>
          <a:p>
            <a:pPr lvl="2"/>
            <a:r>
              <a:rPr lang="en-US" dirty="0" smtClean="0"/>
              <a:t>Hawaii </a:t>
            </a:r>
            <a:r>
              <a:rPr lang="en-US" dirty="0"/>
              <a:t>the pigs they brought destroyed much of the indigenous flora and fauna. </a:t>
            </a:r>
            <a:endParaRPr lang="en-US" dirty="0" smtClean="0"/>
          </a:p>
          <a:p>
            <a:pPr lvl="2"/>
            <a:r>
              <a:rPr lang="en-US" dirty="0" smtClean="0"/>
              <a:t>Easter Island: Pigs and Large </a:t>
            </a:r>
            <a:r>
              <a:rPr lang="en-US" dirty="0"/>
              <a:t>edible rats the Polynesians </a:t>
            </a:r>
            <a:r>
              <a:rPr lang="en-US" dirty="0" smtClean="0"/>
              <a:t>carried caused collapse: </a:t>
            </a:r>
            <a:r>
              <a:rPr lang="en-US" dirty="0"/>
              <a:t>The pigs devoured the nuts and seeds from trees thus preventing them from replenishing. </a:t>
            </a:r>
            <a:endParaRPr lang="en-US" dirty="0" smtClean="0"/>
          </a:p>
          <a:p>
            <a:pPr lvl="3"/>
            <a:r>
              <a:rPr lang="en-US" dirty="0" smtClean="0"/>
              <a:t>Polynesians </a:t>
            </a:r>
            <a:r>
              <a:rPr lang="en-US" dirty="0"/>
              <a:t>cut most all of the mature trees. </a:t>
            </a:r>
            <a:endParaRPr lang="en-US" dirty="0" smtClean="0"/>
          </a:p>
          <a:p>
            <a:pPr lvl="2"/>
            <a:r>
              <a:rPr lang="en-US" dirty="0" smtClean="0"/>
              <a:t>After </a:t>
            </a:r>
            <a:r>
              <a:rPr lang="en-US" dirty="0"/>
              <a:t>having eaten everything on the island they could, including their dogs, the population suffered a catastrophic collapse.</a:t>
            </a:r>
            <a:endParaRPr lang="en-US" b="1" dirty="0" smtClean="0"/>
          </a:p>
        </p:txBody>
      </p:sp>
    </p:spTree>
    <p:extLst>
      <p:ext uri="{BB962C8B-B14F-4D97-AF65-F5344CB8AC3E}">
        <p14:creationId xmlns:p14="http://schemas.microsoft.com/office/powerpoint/2010/main" val="1936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7475" y="228600"/>
            <a:ext cx="7756525" cy="1054100"/>
          </a:xfrm>
        </p:spPr>
        <p:txBody>
          <a:bodyPr/>
          <a:lstStyle/>
          <a:p>
            <a:r>
              <a:rPr lang="en-US" dirty="0" smtClean="0"/>
              <a:t>Concept 3.1</a:t>
            </a:r>
            <a:endParaRPr lang="en-US" dirty="0"/>
          </a:p>
        </p:txBody>
      </p:sp>
      <p:sp>
        <p:nvSpPr>
          <p:cNvPr id="3" name="Content Placeholder 2"/>
          <p:cNvSpPr>
            <a:spLocks noGrp="1"/>
          </p:cNvSpPr>
          <p:nvPr>
            <p:ph sz="quarter" idx="4294967295"/>
          </p:nvPr>
        </p:nvSpPr>
        <p:spPr>
          <a:xfrm>
            <a:off x="0" y="0"/>
            <a:ext cx="2819400" cy="6858000"/>
          </a:xfrm>
        </p:spPr>
        <p:txBody>
          <a:bodyPr>
            <a:normAutofit fontScale="70000" lnSpcReduction="20000"/>
          </a:bodyPr>
          <a:lstStyle/>
          <a:p>
            <a:r>
              <a:rPr lang="en-US" dirty="0"/>
              <a:t>III. Cross-cultural exchanges were fostered by the intensification, or creation of new, networks of trade and communication.</a:t>
            </a:r>
          </a:p>
          <a:p>
            <a:endParaRPr lang="en-US" dirty="0" smtClean="0"/>
          </a:p>
          <a:p>
            <a:r>
              <a:rPr lang="en-US" dirty="0" smtClean="0">
                <a:solidFill>
                  <a:srgbClr val="FF0000"/>
                </a:solidFill>
              </a:rPr>
              <a:t>A</a:t>
            </a:r>
            <a:r>
              <a:rPr lang="en-US" dirty="0">
                <a:solidFill>
                  <a:srgbClr val="FF0000"/>
                </a:solidFill>
              </a:rPr>
              <a:t>. Islam, based on the revelations of the prophet Muhammad, developed in the Arabian peninsula.  The beliefs and practices of Islam reflected interactions among Jews, Christians, and Zoroastrians with the local Arabian peoples.  Muslim rule expanded to many parts of Afro-Eurasia due to military expansion, and Islam subsequently expanded through the activities of merchants and missionaries</a:t>
            </a:r>
            <a:r>
              <a:rPr lang="en-US" dirty="0" smtClean="0">
                <a:solidFill>
                  <a:srgbClr val="FF0000"/>
                </a:solidFill>
              </a:rPr>
              <a:t>.</a:t>
            </a:r>
            <a:endParaRPr lang="en-US" dirty="0">
              <a:solidFill>
                <a:srgbClr val="FF0000"/>
              </a:solidFill>
            </a:endParaRPr>
          </a:p>
        </p:txBody>
      </p:sp>
      <p:sp>
        <p:nvSpPr>
          <p:cNvPr id="4" name="Content Placeholder 3"/>
          <p:cNvSpPr>
            <a:spLocks noGrp="1"/>
          </p:cNvSpPr>
          <p:nvPr>
            <p:ph sz="quarter" idx="4294967295"/>
          </p:nvPr>
        </p:nvSpPr>
        <p:spPr>
          <a:xfrm>
            <a:off x="3124200" y="1447800"/>
            <a:ext cx="6019800" cy="5257800"/>
          </a:xfrm>
        </p:spPr>
        <p:txBody>
          <a:bodyPr/>
          <a:lstStyle/>
          <a:p>
            <a:r>
              <a:rPr lang="en-US" dirty="0" smtClean="0"/>
              <a:t>Things to understand about Islam:</a:t>
            </a:r>
          </a:p>
          <a:p>
            <a:pPr lvl="1"/>
            <a:r>
              <a:rPr lang="en-US" dirty="0" smtClean="0"/>
              <a:t>The Five Pillars.</a:t>
            </a:r>
          </a:p>
          <a:p>
            <a:pPr lvl="1"/>
            <a:r>
              <a:rPr lang="en-US" dirty="0" smtClean="0"/>
              <a:t>The difference Between Sunni and Shia.</a:t>
            </a:r>
          </a:p>
          <a:p>
            <a:pPr lvl="1"/>
            <a:r>
              <a:rPr lang="en-US" dirty="0" smtClean="0"/>
              <a:t>Understand how the spread of Islam encouraged </a:t>
            </a:r>
            <a:r>
              <a:rPr lang="en-US" dirty="0" err="1" smtClean="0"/>
              <a:t>diasporic</a:t>
            </a:r>
            <a:r>
              <a:rPr lang="en-US" dirty="0" smtClean="0"/>
              <a:t> communities in Indian Ocean.</a:t>
            </a:r>
          </a:p>
          <a:p>
            <a:pPr lvl="1"/>
            <a:endParaRPr lang="en-US" dirty="0"/>
          </a:p>
        </p:txBody>
      </p:sp>
    </p:spTree>
    <p:extLst>
      <p:ext uri="{BB962C8B-B14F-4D97-AF65-F5344CB8AC3E}">
        <p14:creationId xmlns:p14="http://schemas.microsoft.com/office/powerpoint/2010/main" val="4139323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7863"/>
            <a:ext cx="9144000"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533400" y="23501"/>
            <a:ext cx="7756525" cy="1054100"/>
          </a:xfrm>
        </p:spPr>
        <p:txBody>
          <a:bodyPr/>
          <a:lstStyle/>
          <a:p>
            <a:r>
              <a:rPr lang="en-US" dirty="0" smtClean="0"/>
              <a:t>Concept 3.1</a:t>
            </a:r>
            <a:endParaRPr lang="en-US" dirty="0"/>
          </a:p>
        </p:txBody>
      </p:sp>
      <p:sp>
        <p:nvSpPr>
          <p:cNvPr id="3" name="Content Placeholder 2"/>
          <p:cNvSpPr>
            <a:spLocks noGrp="1"/>
          </p:cNvSpPr>
          <p:nvPr>
            <p:ph idx="4294967295"/>
          </p:nvPr>
        </p:nvSpPr>
        <p:spPr>
          <a:xfrm>
            <a:off x="0" y="990601"/>
            <a:ext cx="9144000" cy="2286000"/>
          </a:xfrm>
        </p:spPr>
        <p:txBody>
          <a:bodyPr>
            <a:normAutofit fontScale="92500" lnSpcReduction="20000"/>
          </a:bodyPr>
          <a:lstStyle/>
          <a:p>
            <a:r>
              <a:rPr lang="en-US" dirty="0" smtClean="0"/>
              <a:t>Interregional Travelers:</a:t>
            </a:r>
          </a:p>
          <a:p>
            <a:r>
              <a:rPr lang="en-US" b="1" dirty="0" err="1" smtClean="0"/>
              <a:t>Ibn</a:t>
            </a:r>
            <a:r>
              <a:rPr lang="en-US" b="1" dirty="0" smtClean="0"/>
              <a:t> Battuta</a:t>
            </a:r>
            <a:r>
              <a:rPr lang="en-US" dirty="0" smtClean="0"/>
              <a:t>: Muslim scholar who traveled to 44 countries (73,000 Miles in the Dar al Islam)</a:t>
            </a:r>
          </a:p>
          <a:p>
            <a:r>
              <a:rPr lang="en-US" b="1" dirty="0" smtClean="0"/>
              <a:t>Marco Polo</a:t>
            </a:r>
            <a:r>
              <a:rPr lang="en-US" dirty="0" smtClean="0"/>
              <a:t>: Italian/Catholic merchant who traveled the Silk Road and Indian Ocean (25,000 miles).</a:t>
            </a:r>
          </a:p>
          <a:p>
            <a:r>
              <a:rPr lang="en-US" b="1" dirty="0" err="1" smtClean="0"/>
              <a:t>Xuanzang</a:t>
            </a:r>
            <a:r>
              <a:rPr lang="en-US" dirty="0" smtClean="0"/>
              <a:t>: Chinese/Buddhist Monk who traveled Silk Road and India</a:t>
            </a:r>
            <a:endParaRPr lang="en-US" dirty="0"/>
          </a:p>
        </p:txBody>
      </p:sp>
    </p:spTree>
    <p:extLst>
      <p:ext uri="{BB962C8B-B14F-4D97-AF65-F5344CB8AC3E}">
        <p14:creationId xmlns:p14="http://schemas.microsoft.com/office/powerpoint/2010/main" val="10044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t>Existing </a:t>
            </a:r>
            <a:r>
              <a:rPr lang="en-US" dirty="0"/>
              <a:t>trade routes flourished and promoted the growth of powerful new trading cities</a:t>
            </a:r>
            <a:r>
              <a:rPr lang="en-US" dirty="0" smtClean="0"/>
              <a:t>.</a:t>
            </a:r>
          </a:p>
          <a:p>
            <a:pPr marL="457200" indent="-457200">
              <a:buAutoNum type="alphaUcPeriod"/>
            </a:pPr>
            <a:endParaRPr lang="en-US" dirty="0" smtClean="0"/>
          </a:p>
          <a:p>
            <a:pPr marL="457200" indent="-457200">
              <a:buFont typeface="Wingdings" pitchFamily="2" charset="2"/>
              <a:buAutoNum type="alphaUcPeriod"/>
            </a:pPr>
            <a:r>
              <a:rPr lang="en-US" dirty="0" smtClean="0"/>
              <a:t>New </a:t>
            </a:r>
            <a:r>
              <a:rPr lang="en-US" dirty="0"/>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a:bodyPr>
          <a:lstStyle/>
          <a:p>
            <a:r>
              <a:rPr lang="en-US" b="1" dirty="0" smtClean="0"/>
              <a:t>The Mediterranean:</a:t>
            </a:r>
            <a:endParaRPr lang="en-US" dirty="0" smtClean="0"/>
          </a:p>
          <a:p>
            <a:pPr lvl="1"/>
            <a:r>
              <a:rPr lang="en-US" b="1" dirty="0" smtClean="0"/>
              <a:t>Same: </a:t>
            </a:r>
            <a:r>
              <a:rPr lang="en-US" dirty="0" smtClean="0"/>
              <a:t>Looses some of its continuity with the fall of Western Roman Empire, but </a:t>
            </a:r>
            <a:r>
              <a:rPr lang="en-US" b="1" dirty="0" smtClean="0"/>
              <a:t>remains a vital network of exchange</a:t>
            </a:r>
            <a:r>
              <a:rPr lang="en-US" dirty="0" smtClean="0"/>
              <a:t>. Byzantine (Eastern Roman) Empire Remains</a:t>
            </a:r>
          </a:p>
          <a:p>
            <a:pPr lvl="1"/>
            <a:r>
              <a:rPr lang="en-US" b="1" dirty="0" smtClean="0"/>
              <a:t>Changes:</a:t>
            </a:r>
            <a:r>
              <a:rPr lang="en-US" dirty="0" smtClean="0"/>
              <a:t> During the post-classical period (600-1450 C.E.) New Empires (Byzantine and Islamic Caliphates) return stability and protection to the Mediterranean.</a:t>
            </a:r>
          </a:p>
          <a:p>
            <a:pPr lvl="2"/>
            <a:r>
              <a:rPr lang="en-US" b="1" dirty="0"/>
              <a:t> </a:t>
            </a:r>
            <a:r>
              <a:rPr lang="en-US" b="1" dirty="0" smtClean="0"/>
              <a:t>Byzantine:</a:t>
            </a:r>
            <a:r>
              <a:rPr lang="en-US" dirty="0" smtClean="0"/>
              <a:t> Constantinople became a trade hub as goods from the Silk Road entered Europe through the Black Sea.</a:t>
            </a:r>
          </a:p>
          <a:p>
            <a:pPr lvl="2"/>
            <a:r>
              <a:rPr lang="en-US" b="1" dirty="0" smtClean="0"/>
              <a:t>Italian City-States:</a:t>
            </a:r>
            <a:r>
              <a:rPr lang="en-US" dirty="0" smtClean="0"/>
              <a:t> As the Post-Classical progresses the Italian City-States begin to dominate the lucrative trade of this network.</a:t>
            </a:r>
            <a:endParaRPr lang="en-US" b="1" dirty="0"/>
          </a:p>
        </p:txBody>
      </p:sp>
    </p:spTree>
    <p:extLst>
      <p:ext uri="{BB962C8B-B14F-4D97-AF65-F5344CB8AC3E}">
        <p14:creationId xmlns:p14="http://schemas.microsoft.com/office/powerpoint/2010/main" val="41348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t>Existing </a:t>
            </a:r>
            <a:r>
              <a:rPr lang="en-US" dirty="0"/>
              <a:t>trade routes flourished and promoted the growth of powerful new trading cities</a:t>
            </a:r>
            <a:r>
              <a:rPr lang="en-US" dirty="0" smtClean="0"/>
              <a:t>.</a:t>
            </a:r>
          </a:p>
          <a:p>
            <a:pPr marL="457200" indent="-457200">
              <a:buAutoNum type="alphaUcPeriod"/>
            </a:pPr>
            <a:endParaRPr lang="en-US" dirty="0" smtClean="0"/>
          </a:p>
          <a:p>
            <a:pPr marL="457200" indent="-457200">
              <a:buFont typeface="Wingdings" pitchFamily="2" charset="2"/>
              <a:buAutoNum type="alphaUcPeriod"/>
            </a:pPr>
            <a:r>
              <a:rPr lang="en-US" dirty="0" smtClean="0"/>
              <a:t>New </a:t>
            </a:r>
            <a:r>
              <a:rPr lang="en-US" dirty="0"/>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lnSpcReduction="10000"/>
          </a:bodyPr>
          <a:lstStyle/>
          <a:p>
            <a:r>
              <a:rPr lang="en-US" b="1" dirty="0" smtClean="0"/>
              <a:t>The Trans-Saharan Network</a:t>
            </a:r>
            <a:r>
              <a:rPr lang="en-US" dirty="0" smtClean="0"/>
              <a:t>.</a:t>
            </a:r>
          </a:p>
          <a:p>
            <a:r>
              <a:rPr lang="en-US" dirty="0"/>
              <a:t>The Trans-Saharan trade routes that formed in the classical age grew enormously in the period from 600 to 1450 C.E. </a:t>
            </a:r>
            <a:endParaRPr lang="en-US" dirty="0" smtClean="0"/>
          </a:p>
          <a:p>
            <a:pPr lvl="1"/>
            <a:r>
              <a:rPr lang="en-US" b="1" dirty="0" smtClean="0">
                <a:hlinkClick r:id="rId2"/>
              </a:rPr>
              <a:t>Islam</a:t>
            </a:r>
            <a:r>
              <a:rPr lang="en-US" b="1" dirty="0" smtClean="0"/>
              <a:t>:</a:t>
            </a:r>
            <a:r>
              <a:rPr lang="en-US" dirty="0" smtClean="0"/>
              <a:t> During </a:t>
            </a:r>
            <a:r>
              <a:rPr lang="en-US" dirty="0"/>
              <a:t>the Umayyad Caliphate Islam came to north Africa and reinvigorated trade. </a:t>
            </a:r>
            <a:endParaRPr lang="en-US" dirty="0" smtClean="0"/>
          </a:p>
          <a:p>
            <a:pPr lvl="1"/>
            <a:r>
              <a:rPr lang="en-US" dirty="0" smtClean="0"/>
              <a:t>Caravan </a:t>
            </a:r>
            <a:r>
              <a:rPr lang="en-US" dirty="0"/>
              <a:t>crossings of the Sahara desert increased the trade in gold, salt, ivory and slaves. </a:t>
            </a:r>
            <a:endParaRPr lang="en-US" dirty="0" smtClean="0"/>
          </a:p>
          <a:p>
            <a:pPr lvl="1"/>
            <a:r>
              <a:rPr lang="en-US" dirty="0" smtClean="0"/>
              <a:t>Along </a:t>
            </a:r>
            <a:r>
              <a:rPr lang="en-US" dirty="0"/>
              <a:t>these same routes, Islam spread to sub-Saharan portions of west Africa. </a:t>
            </a:r>
            <a:endParaRPr lang="en-US" dirty="0" smtClean="0"/>
          </a:p>
          <a:p>
            <a:pPr lvl="1"/>
            <a:r>
              <a:rPr lang="en-US" dirty="0" smtClean="0"/>
              <a:t>Empires </a:t>
            </a:r>
            <a:r>
              <a:rPr lang="en-US" dirty="0"/>
              <a:t>emerged under the </a:t>
            </a:r>
            <a:r>
              <a:rPr lang="en-US" dirty="0" smtClean="0"/>
              <a:t>Sahara </a:t>
            </a:r>
            <a:r>
              <a:rPr lang="en-US" dirty="0"/>
              <a:t>desert, in large part because Islam brought the means to empower local kings and provide a point of unity.</a:t>
            </a:r>
            <a:endParaRPr lang="en-US" b="1" dirty="0"/>
          </a:p>
        </p:txBody>
      </p:sp>
    </p:spTree>
    <p:extLst>
      <p:ext uri="{BB962C8B-B14F-4D97-AF65-F5344CB8AC3E}">
        <p14:creationId xmlns:p14="http://schemas.microsoft.com/office/powerpoint/2010/main" val="26206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t>Existing </a:t>
            </a:r>
            <a:r>
              <a:rPr lang="en-US" dirty="0"/>
              <a:t>trade routes flourished and promoted the growth of powerful new trading cities</a:t>
            </a:r>
            <a:r>
              <a:rPr lang="en-US" dirty="0" smtClean="0"/>
              <a:t>.</a:t>
            </a:r>
          </a:p>
          <a:p>
            <a:pPr marL="457200" indent="-457200">
              <a:buAutoNum type="alphaUcPeriod"/>
            </a:pPr>
            <a:endParaRPr lang="en-US" dirty="0" smtClean="0"/>
          </a:p>
          <a:p>
            <a:pPr marL="457200" indent="-457200">
              <a:buFont typeface="Wingdings" pitchFamily="2" charset="2"/>
              <a:buAutoNum type="alphaUcPeriod"/>
            </a:pPr>
            <a:r>
              <a:rPr lang="en-US" dirty="0" smtClean="0"/>
              <a:t>New </a:t>
            </a:r>
            <a:r>
              <a:rPr lang="en-US" dirty="0"/>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fontScale="85000" lnSpcReduction="10000"/>
          </a:bodyPr>
          <a:lstStyle/>
          <a:p>
            <a:r>
              <a:rPr lang="en-US" b="1" dirty="0" smtClean="0"/>
              <a:t>The Indian Ocean Network:</a:t>
            </a:r>
            <a:endParaRPr lang="en-US" dirty="0" smtClean="0"/>
          </a:p>
          <a:p>
            <a:pPr lvl="1"/>
            <a:r>
              <a:rPr lang="en-US" dirty="0"/>
              <a:t>Indian Ocean trade was the dominate network of trade in the post-classical period. </a:t>
            </a:r>
            <a:endParaRPr lang="en-US" dirty="0" smtClean="0"/>
          </a:p>
          <a:p>
            <a:pPr lvl="2"/>
            <a:r>
              <a:rPr lang="en-US" dirty="0" smtClean="0"/>
              <a:t>volume </a:t>
            </a:r>
            <a:r>
              <a:rPr lang="en-US" dirty="0"/>
              <a:t>of </a:t>
            </a:r>
            <a:r>
              <a:rPr lang="en-US" dirty="0" smtClean="0"/>
              <a:t>trade</a:t>
            </a:r>
          </a:p>
          <a:p>
            <a:pPr lvl="2"/>
            <a:r>
              <a:rPr lang="en-US" dirty="0" smtClean="0"/>
              <a:t>Peoples/cultures involved</a:t>
            </a:r>
            <a:r>
              <a:rPr lang="en-US" dirty="0"/>
              <a:t> </a:t>
            </a:r>
            <a:r>
              <a:rPr lang="en-US" dirty="0" smtClean="0"/>
              <a:t>and interacting</a:t>
            </a:r>
          </a:p>
          <a:p>
            <a:pPr lvl="1"/>
            <a:r>
              <a:rPr lang="en-US" b="1" dirty="0" smtClean="0"/>
              <a:t>Same:</a:t>
            </a:r>
            <a:r>
              <a:rPr lang="en-US" dirty="0" smtClean="0"/>
              <a:t> Network remained </a:t>
            </a:r>
            <a:r>
              <a:rPr lang="en-US" dirty="0"/>
              <a:t>closely tied to environmental </a:t>
            </a:r>
            <a:r>
              <a:rPr lang="en-US" dirty="0" smtClean="0"/>
              <a:t>conditions: monsoon winds.</a:t>
            </a:r>
          </a:p>
          <a:p>
            <a:pPr lvl="2"/>
            <a:r>
              <a:rPr lang="en-US" b="1" dirty="0" smtClean="0"/>
              <a:t>Port Cities become Cosmopolitan as a result of large populations of foreigners waiting on seasons to change.</a:t>
            </a:r>
          </a:p>
          <a:p>
            <a:pPr lvl="1"/>
            <a:r>
              <a:rPr lang="en-US" dirty="0" smtClean="0"/>
              <a:t>Remained largely an exchange of bulk items (ocean going ships) difficult to move on land.</a:t>
            </a:r>
          </a:p>
          <a:p>
            <a:pPr lvl="1"/>
            <a:r>
              <a:rPr lang="en-US" b="1" dirty="0" smtClean="0"/>
              <a:t>Change:</a:t>
            </a:r>
            <a:r>
              <a:rPr lang="en-US" dirty="0" smtClean="0"/>
              <a:t> Dramatic increases in volume and participants.</a:t>
            </a:r>
          </a:p>
          <a:p>
            <a:pPr lvl="2"/>
            <a:r>
              <a:rPr lang="en-US" b="1" dirty="0" smtClean="0"/>
              <a:t>Islam:</a:t>
            </a:r>
            <a:r>
              <a:rPr lang="en-US" dirty="0" smtClean="0"/>
              <a:t> (Protection of Merchants) Muslim City-States of the Swahili Coast of E. Africa. Arab </a:t>
            </a:r>
            <a:r>
              <a:rPr lang="en-US" dirty="0" err="1" smtClean="0"/>
              <a:t>sailers</a:t>
            </a:r>
            <a:r>
              <a:rPr lang="en-US" dirty="0" smtClean="0"/>
              <a:t> contribute the Dhow &amp; Lateen Sail. Astrolabe.</a:t>
            </a:r>
          </a:p>
          <a:p>
            <a:pPr lvl="2"/>
            <a:r>
              <a:rPr lang="en-US" b="1" dirty="0" err="1" smtClean="0"/>
              <a:t>Srivijaya</a:t>
            </a:r>
            <a:r>
              <a:rPr lang="en-US" dirty="0" smtClean="0"/>
              <a:t>: Buddhist kingdom on the Malayan Peninsula that traded spices.</a:t>
            </a:r>
          </a:p>
          <a:p>
            <a:pPr lvl="2"/>
            <a:r>
              <a:rPr lang="en-US" b="1" dirty="0" smtClean="0"/>
              <a:t>China:</a:t>
            </a:r>
            <a:r>
              <a:rPr lang="en-US" dirty="0" smtClean="0"/>
              <a:t> Introduce Compass and large trade ships known as Junks.</a:t>
            </a:r>
            <a:endParaRPr lang="en-US" b="1" dirty="0" smtClean="0"/>
          </a:p>
          <a:p>
            <a:pPr lvl="2"/>
            <a:endParaRPr lang="en-US" dirty="0"/>
          </a:p>
        </p:txBody>
      </p:sp>
    </p:spTree>
    <p:extLst>
      <p:ext uri="{BB962C8B-B14F-4D97-AF65-F5344CB8AC3E}">
        <p14:creationId xmlns:p14="http://schemas.microsoft.com/office/powerpoint/2010/main" val="76088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086350" cy="345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765755"/>
            <a:ext cx="46482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38750" y="152400"/>
            <a:ext cx="3905250" cy="3458718"/>
          </a:xfrm>
          <a:prstGeom prst="rect">
            <a:avLst/>
          </a:prstGeom>
          <a:noFill/>
        </p:spPr>
        <p:txBody>
          <a:bodyPr wrap="square" rtlCol="0">
            <a:spAutoFit/>
          </a:bodyPr>
          <a:lstStyle/>
          <a:p>
            <a:r>
              <a:rPr lang="en-US" sz="2400" b="1" dirty="0" smtClean="0"/>
              <a:t>Junk</a:t>
            </a:r>
            <a:r>
              <a:rPr lang="en-US" sz="2400" dirty="0" smtClean="0"/>
              <a:t>: Developed during the Song Dynasty in China (960-1279)</a:t>
            </a:r>
          </a:p>
          <a:p>
            <a:pPr marL="285750" indent="-285750">
              <a:buFont typeface="Arial" pitchFamily="34" charset="0"/>
              <a:buChar char="•"/>
            </a:pPr>
            <a:r>
              <a:rPr lang="en-US" sz="2400" dirty="0" smtClean="0"/>
              <a:t>Includes Batten Sails</a:t>
            </a:r>
          </a:p>
          <a:p>
            <a:pPr marL="285750" indent="-285750">
              <a:buFont typeface="Arial" pitchFamily="34" charset="0"/>
              <a:buChar char="•"/>
            </a:pPr>
            <a:r>
              <a:rPr lang="en-US" sz="2400" dirty="0" smtClean="0"/>
              <a:t>Large dagger/lee boards for stability</a:t>
            </a:r>
          </a:p>
          <a:p>
            <a:pPr marL="285750" indent="-285750">
              <a:buFont typeface="Arial" pitchFamily="34" charset="0"/>
              <a:buChar char="•"/>
            </a:pPr>
            <a:r>
              <a:rPr lang="en-US" sz="2400" dirty="0" smtClean="0"/>
              <a:t>Stern Mounted Rudder</a:t>
            </a:r>
          </a:p>
          <a:p>
            <a:pPr marL="285750" indent="-285750">
              <a:buFont typeface="Arial" pitchFamily="34" charset="0"/>
              <a:buChar char="•"/>
            </a:pPr>
            <a:r>
              <a:rPr lang="en-US" sz="2400" dirty="0" smtClean="0"/>
              <a:t>Separate compartments</a:t>
            </a:r>
          </a:p>
          <a:p>
            <a:pPr marL="285750" indent="-285750">
              <a:buFont typeface="Arial" pitchFamily="34" charset="0"/>
              <a:buChar char="•"/>
            </a:pPr>
            <a:endParaRPr lang="en-US" sz="2400" dirty="0" smtClean="0"/>
          </a:p>
        </p:txBody>
      </p:sp>
      <p:sp>
        <p:nvSpPr>
          <p:cNvPr id="3" name="TextBox 2"/>
          <p:cNvSpPr txBox="1"/>
          <p:nvPr/>
        </p:nvSpPr>
        <p:spPr>
          <a:xfrm>
            <a:off x="5034915" y="4038600"/>
            <a:ext cx="4032885" cy="1938992"/>
          </a:xfrm>
          <a:prstGeom prst="rect">
            <a:avLst/>
          </a:prstGeom>
          <a:noFill/>
        </p:spPr>
        <p:txBody>
          <a:bodyPr wrap="square" rtlCol="0">
            <a:spAutoFit/>
          </a:bodyPr>
          <a:lstStyle/>
          <a:p>
            <a:r>
              <a:rPr lang="en-US" sz="2400" b="1" dirty="0" smtClean="0"/>
              <a:t>Dhow</a:t>
            </a:r>
            <a:r>
              <a:rPr lang="en-US" sz="2400" dirty="0" smtClean="0"/>
              <a:t>: Developed in the Indian Ocean using Lateen (Triangular) Sails.</a:t>
            </a:r>
          </a:p>
          <a:p>
            <a:endParaRPr lang="en-US" sz="2400" dirty="0" smtClean="0"/>
          </a:p>
          <a:p>
            <a:r>
              <a:rPr lang="en-US" sz="2400" dirty="0" smtClean="0"/>
              <a:t>Mentioned in Previous Unit</a:t>
            </a:r>
            <a:endParaRPr lang="en-US" sz="2400" dirty="0"/>
          </a:p>
        </p:txBody>
      </p:sp>
    </p:spTree>
    <p:extLst>
      <p:ext uri="{BB962C8B-B14F-4D97-AF65-F5344CB8AC3E}">
        <p14:creationId xmlns:p14="http://schemas.microsoft.com/office/powerpoint/2010/main" val="150522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286000" cy="6858001"/>
          </a:xfrm>
        </p:spPr>
        <p:txBody>
          <a:bodyPr>
            <a:normAutofit fontScale="77500" lnSpcReduction="20000"/>
          </a:bodyPr>
          <a:lstStyle/>
          <a:p>
            <a:pPr marL="0" indent="0">
              <a:buNone/>
            </a:pPr>
            <a:r>
              <a:rPr lang="en-US" dirty="0" smtClean="0"/>
              <a:t>I. Improved 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solidFill>
                  <a:srgbClr val="FF0000"/>
                </a:solidFill>
              </a:rPr>
              <a:t>Existing </a:t>
            </a:r>
            <a:r>
              <a:rPr lang="en-US" dirty="0">
                <a:solidFill>
                  <a:srgbClr val="FF0000"/>
                </a:solidFill>
              </a:rPr>
              <a:t>trade routes flourished and promoted the growth of powerful new trading cities</a:t>
            </a:r>
            <a:r>
              <a:rPr lang="en-US" dirty="0" smtClean="0">
                <a:solidFill>
                  <a:srgbClr val="FF0000"/>
                </a:solidFill>
              </a:rPr>
              <a:t>.</a:t>
            </a:r>
          </a:p>
          <a:p>
            <a:pPr marL="457200" indent="-457200">
              <a:buAutoNum type="alphaUcPeriod"/>
            </a:pPr>
            <a:endParaRPr lang="en-US" dirty="0" smtClean="0"/>
          </a:p>
          <a:p>
            <a:pPr marL="457200" indent="-457200">
              <a:buFont typeface="Wingdings" pitchFamily="2" charset="2"/>
              <a:buAutoNum type="alphaUcPeriod"/>
            </a:pPr>
            <a:r>
              <a:rPr lang="en-US" dirty="0" smtClean="0">
                <a:solidFill>
                  <a:schemeClr val="tx1"/>
                </a:solidFill>
              </a:rPr>
              <a:t>New </a:t>
            </a:r>
            <a:r>
              <a:rPr lang="en-US" dirty="0">
                <a:solidFill>
                  <a:schemeClr val="tx1"/>
                </a:solidFill>
              </a:rPr>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209800" y="914400"/>
            <a:ext cx="6934200" cy="5943599"/>
          </a:xfrm>
        </p:spPr>
        <p:txBody>
          <a:bodyPr>
            <a:normAutofit/>
          </a:bodyPr>
          <a:lstStyle/>
          <a:p>
            <a:r>
              <a:rPr lang="en-US" dirty="0" smtClean="0"/>
              <a:t>While your framework lists several new cities there are four that we’ll look at today:</a:t>
            </a:r>
          </a:p>
          <a:p>
            <a:pPr marL="457200" indent="-457200">
              <a:buFont typeface="+mj-lt"/>
              <a:buAutoNum type="arabicPeriod"/>
            </a:pPr>
            <a:r>
              <a:rPr lang="en-US" b="1" dirty="0" smtClean="0"/>
              <a:t>Novgorod</a:t>
            </a:r>
            <a:r>
              <a:rPr lang="en-US" dirty="0" smtClean="0"/>
              <a:t>, Russia: Circa 859 C.E.</a:t>
            </a:r>
          </a:p>
          <a:p>
            <a:pPr lvl="1"/>
            <a:r>
              <a:rPr lang="en-US" dirty="0" smtClean="0"/>
              <a:t>City and Surrounding State were part of the </a:t>
            </a:r>
            <a:r>
              <a:rPr lang="en-US" dirty="0" err="1" smtClean="0"/>
              <a:t>Kievan</a:t>
            </a:r>
            <a:r>
              <a:rPr lang="en-US" dirty="0" smtClean="0"/>
              <a:t> Rus. Located on the </a:t>
            </a:r>
            <a:r>
              <a:rPr lang="en-US" dirty="0" err="1"/>
              <a:t>Volkhov</a:t>
            </a:r>
            <a:r>
              <a:rPr lang="en-US" dirty="0"/>
              <a:t> River </a:t>
            </a:r>
            <a:endParaRPr lang="en-US" dirty="0" smtClean="0"/>
          </a:p>
          <a:p>
            <a:pPr lvl="1"/>
            <a:r>
              <a:rPr lang="en-US" dirty="0" smtClean="0"/>
              <a:t>Member of the </a:t>
            </a:r>
            <a:r>
              <a:rPr lang="en-US" b="1" dirty="0" smtClean="0"/>
              <a:t>Hanseatic League</a:t>
            </a:r>
            <a:r>
              <a:rPr lang="en-US" dirty="0" smtClean="0"/>
              <a:t> of Northern Europe</a:t>
            </a:r>
          </a:p>
          <a:p>
            <a:pPr lvl="1"/>
            <a:r>
              <a:rPr lang="en-US" dirty="0" smtClean="0"/>
              <a:t>Geographically protected from the Mongols</a:t>
            </a:r>
          </a:p>
          <a:p>
            <a:pPr lvl="1"/>
            <a:r>
              <a:rPr lang="en-US" dirty="0" smtClean="0"/>
              <a:t>Vital to connecting Arab, Europe, and Byzantine merchants.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327" y="4749247"/>
            <a:ext cx="3055834" cy="207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760202"/>
            <a:ext cx="3276600" cy="20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55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solidFill>
                  <a:srgbClr val="FF0000"/>
                </a:solidFill>
              </a:rPr>
              <a:t>Existing </a:t>
            </a:r>
            <a:r>
              <a:rPr lang="en-US" dirty="0">
                <a:solidFill>
                  <a:srgbClr val="FF0000"/>
                </a:solidFill>
              </a:rPr>
              <a:t>trade routes flourished and promoted the growth of powerful new trading cities</a:t>
            </a:r>
            <a:r>
              <a:rPr lang="en-US" dirty="0" smtClean="0">
                <a:solidFill>
                  <a:srgbClr val="FF0000"/>
                </a:solidFill>
              </a:rPr>
              <a:t>.</a:t>
            </a:r>
          </a:p>
          <a:p>
            <a:pPr marL="457200" indent="-457200">
              <a:buAutoNum type="alphaUcPeriod"/>
            </a:pPr>
            <a:endParaRPr lang="en-US" dirty="0" smtClean="0"/>
          </a:p>
          <a:p>
            <a:pPr marL="457200" indent="-457200">
              <a:buFont typeface="Wingdings" pitchFamily="2" charset="2"/>
              <a:buAutoNum type="alphaUcPeriod"/>
            </a:pPr>
            <a:r>
              <a:rPr lang="en-US" dirty="0" smtClean="0">
                <a:solidFill>
                  <a:schemeClr val="tx1"/>
                </a:solidFill>
              </a:rPr>
              <a:t>New </a:t>
            </a:r>
            <a:r>
              <a:rPr lang="en-US" dirty="0">
                <a:solidFill>
                  <a:schemeClr val="tx1"/>
                </a:solidFill>
              </a:rPr>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a:bodyPr>
          <a:lstStyle/>
          <a:p>
            <a:pPr marL="457200" indent="-457200">
              <a:buFont typeface="+mj-lt"/>
              <a:buAutoNum type="arabicPeriod" startAt="2"/>
            </a:pPr>
            <a:r>
              <a:rPr lang="en-US" b="1" dirty="0" smtClean="0"/>
              <a:t>Malacca, </a:t>
            </a:r>
            <a:r>
              <a:rPr lang="en-US" dirty="0" smtClean="0"/>
              <a:t>Malaysia: Circa 1377 C.E.</a:t>
            </a:r>
          </a:p>
          <a:p>
            <a:pPr lvl="1"/>
            <a:r>
              <a:rPr lang="en-US" dirty="0" smtClean="0"/>
              <a:t>City and Surrounding lands part of the Malacca Sultanate (Islamic). Located in an important Indian Ocean Shipping Lane (The Straits of Malacca)</a:t>
            </a:r>
          </a:p>
          <a:p>
            <a:pPr lvl="1"/>
            <a:r>
              <a:rPr lang="en-US" dirty="0" smtClean="0"/>
              <a:t>Collection Point for spices grown across the islands of S.E. Asia.</a:t>
            </a:r>
          </a:p>
          <a:p>
            <a:pPr lvl="2"/>
            <a:r>
              <a:rPr lang="en-US" dirty="0" smtClean="0"/>
              <a:t>They would be packaged and sold in bulk</a:t>
            </a:r>
          </a:p>
          <a:p>
            <a:pPr lvl="2"/>
            <a:r>
              <a:rPr lang="en-US" dirty="0" smtClean="0"/>
              <a:t>Straits allowed Malacca to collect tolls (taxes) and control the passage of ships.</a:t>
            </a:r>
          </a:p>
          <a:p>
            <a:pPr lvl="2"/>
            <a:r>
              <a:rPr lang="en-US" dirty="0" smtClean="0"/>
              <a:t>Later conquered</a:t>
            </a:r>
          </a:p>
          <a:p>
            <a:pPr marL="777240" lvl="2" indent="0">
              <a:buNone/>
            </a:pPr>
            <a:r>
              <a:rPr lang="en-US" dirty="0"/>
              <a:t>b</a:t>
            </a:r>
            <a:r>
              <a:rPr lang="en-US" dirty="0" smtClean="0"/>
              <a:t>y Portugal in 1511</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 y="65907"/>
            <a:ext cx="2665576" cy="302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105" y="4587761"/>
            <a:ext cx="3048000" cy="228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334000"/>
            <a:ext cx="1981200" cy="145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9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2743200" cy="6858001"/>
          </a:xfrm>
        </p:spPr>
        <p:txBody>
          <a:bodyPr>
            <a:normAutofit fontScale="85000" lnSpcReduction="10000"/>
          </a:bodyPr>
          <a:lstStyle/>
          <a:p>
            <a:pPr marL="0" indent="0">
              <a:buNone/>
            </a:pPr>
            <a:r>
              <a:rPr lang="en-US" dirty="0" smtClean="0"/>
              <a:t>I. Improved </a:t>
            </a:r>
            <a:r>
              <a:rPr lang="en-US" dirty="0"/>
              <a:t>transportation technologies and commercial practices led to an increased volume of trade, and expanded the geographical range of existing and newly active trade networks.</a:t>
            </a:r>
          </a:p>
          <a:p>
            <a:pPr marL="0" indent="0">
              <a:buNone/>
            </a:pPr>
            <a:endParaRPr lang="en-US" dirty="0" smtClean="0"/>
          </a:p>
          <a:p>
            <a:pPr marL="457200" indent="-457200">
              <a:buAutoNum type="alphaUcPeriod"/>
            </a:pPr>
            <a:r>
              <a:rPr lang="en-US" dirty="0" smtClean="0">
                <a:solidFill>
                  <a:srgbClr val="FF0000"/>
                </a:solidFill>
              </a:rPr>
              <a:t>Existing </a:t>
            </a:r>
            <a:r>
              <a:rPr lang="en-US" dirty="0">
                <a:solidFill>
                  <a:srgbClr val="FF0000"/>
                </a:solidFill>
              </a:rPr>
              <a:t>trade routes flourished and promoted the growth of powerful new trading cities</a:t>
            </a:r>
            <a:r>
              <a:rPr lang="en-US" dirty="0" smtClean="0">
                <a:solidFill>
                  <a:srgbClr val="FF0000"/>
                </a:solidFill>
              </a:rPr>
              <a:t>.</a:t>
            </a:r>
          </a:p>
          <a:p>
            <a:pPr marL="457200" indent="-457200">
              <a:buAutoNum type="alphaUcPeriod"/>
            </a:pPr>
            <a:endParaRPr lang="en-US" dirty="0" smtClean="0"/>
          </a:p>
          <a:p>
            <a:pPr marL="457200" indent="-457200">
              <a:buFont typeface="Wingdings" pitchFamily="2" charset="2"/>
              <a:buAutoNum type="alphaUcPeriod"/>
            </a:pPr>
            <a:r>
              <a:rPr lang="en-US" dirty="0" smtClean="0">
                <a:solidFill>
                  <a:schemeClr val="tx1"/>
                </a:solidFill>
              </a:rPr>
              <a:t>New </a:t>
            </a:r>
            <a:r>
              <a:rPr lang="en-US" dirty="0">
                <a:solidFill>
                  <a:schemeClr val="tx1"/>
                </a:solidFill>
              </a:rPr>
              <a:t>trade routes centering on Mesoamerica and the Andes developed.</a:t>
            </a:r>
          </a:p>
          <a:p>
            <a:pPr marL="457200" indent="-457200">
              <a:buAutoNum type="alphaUcPeriod"/>
            </a:pPr>
            <a:endParaRPr lang="en-US" dirty="0"/>
          </a:p>
        </p:txBody>
      </p:sp>
      <p:sp>
        <p:nvSpPr>
          <p:cNvPr id="4" name="Title 3"/>
          <p:cNvSpPr>
            <a:spLocks noGrp="1"/>
          </p:cNvSpPr>
          <p:nvPr>
            <p:ph type="title" idx="4294967295"/>
          </p:nvPr>
        </p:nvSpPr>
        <p:spPr>
          <a:xfrm>
            <a:off x="1905000" y="0"/>
            <a:ext cx="7756525" cy="1054100"/>
          </a:xfrm>
        </p:spPr>
        <p:txBody>
          <a:bodyPr/>
          <a:lstStyle/>
          <a:p>
            <a:r>
              <a:rPr lang="en-US" dirty="0" smtClean="0"/>
              <a:t>Concept 3.1</a:t>
            </a:r>
            <a:endParaRPr lang="en-US" dirty="0"/>
          </a:p>
        </p:txBody>
      </p:sp>
      <p:sp>
        <p:nvSpPr>
          <p:cNvPr id="5" name="Content Placeholder 4"/>
          <p:cNvSpPr>
            <a:spLocks noGrp="1"/>
          </p:cNvSpPr>
          <p:nvPr>
            <p:ph sz="quarter" idx="4294967295"/>
          </p:nvPr>
        </p:nvSpPr>
        <p:spPr>
          <a:xfrm>
            <a:off x="2667000" y="990600"/>
            <a:ext cx="6477000" cy="5867399"/>
          </a:xfrm>
        </p:spPr>
        <p:txBody>
          <a:bodyPr>
            <a:normAutofit/>
          </a:bodyPr>
          <a:lstStyle/>
          <a:p>
            <a:pPr marL="457200" indent="-457200">
              <a:buFont typeface="+mj-lt"/>
              <a:buAutoNum type="arabicPeriod" startAt="3"/>
            </a:pPr>
            <a:r>
              <a:rPr lang="en-US" b="1" dirty="0" smtClean="0">
                <a:hlinkClick r:id="rId2"/>
              </a:rPr>
              <a:t>Timbuktu</a:t>
            </a:r>
            <a:r>
              <a:rPr lang="en-US" dirty="0" smtClean="0"/>
              <a:t>, Mali: Circa 12</a:t>
            </a:r>
            <a:r>
              <a:rPr lang="en-US" baseline="30000" dirty="0" smtClean="0"/>
              <a:t>th</a:t>
            </a:r>
            <a:r>
              <a:rPr lang="en-US" dirty="0" smtClean="0"/>
              <a:t> Century</a:t>
            </a:r>
          </a:p>
          <a:p>
            <a:pPr lvl="1"/>
            <a:r>
              <a:rPr lang="en-US" dirty="0" smtClean="0"/>
              <a:t>This important city located on the southern edge of the Sahara Desert on (Trans-Saharan trade network)</a:t>
            </a:r>
          </a:p>
          <a:p>
            <a:pPr lvl="1"/>
            <a:r>
              <a:rPr lang="en-US" dirty="0" smtClean="0"/>
              <a:t>Part of Several Empires</a:t>
            </a:r>
          </a:p>
          <a:p>
            <a:pPr lvl="2"/>
            <a:r>
              <a:rPr lang="en-US" dirty="0" smtClean="0"/>
              <a:t>Mali/Songhai/Moroccan Empires 1230-1600</a:t>
            </a:r>
          </a:p>
          <a:p>
            <a:pPr lvl="2"/>
            <a:r>
              <a:rPr lang="en-US" dirty="0"/>
              <a:t>It became an exchange point for west African gold and north African salt. </a:t>
            </a:r>
            <a:endParaRPr lang="en-US" dirty="0" smtClean="0"/>
          </a:p>
          <a:p>
            <a:pPr lvl="2"/>
            <a:r>
              <a:rPr lang="en-US" dirty="0" smtClean="0"/>
              <a:t>Because </a:t>
            </a:r>
            <a:r>
              <a:rPr lang="en-US" dirty="0"/>
              <a:t>of the trade in books, the city also became an important city for Islamic scholarship and education</a:t>
            </a:r>
            <a:r>
              <a:rPr lang="en-US" dirty="0" smtClean="0"/>
              <a:t>.</a:t>
            </a:r>
          </a:p>
          <a:p>
            <a:pPr lvl="2"/>
            <a:r>
              <a:rPr lang="en-US" dirty="0" smtClean="0"/>
              <a:t>Mansa Musa</a:t>
            </a:r>
          </a:p>
          <a:p>
            <a:pPr lvl="2"/>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9966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4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438</TotalTime>
  <Words>3741</Words>
  <Application>Microsoft Office PowerPoint</Application>
  <PresentationFormat>On-screen Show (4:3)</PresentationFormat>
  <Paragraphs>322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Hardcover</vt:lpstr>
      <vt:lpstr>A.P. World History</vt:lpstr>
      <vt:lpstr>Concept 3.1</vt:lpstr>
      <vt:lpstr>Concept 3.1</vt:lpstr>
      <vt:lpstr>Concept 3.1</vt:lpstr>
      <vt:lpstr>Concept 3.1</vt:lpstr>
      <vt:lpstr>PowerPoint Presentation</vt:lpstr>
      <vt:lpstr>Concept 3.1</vt:lpstr>
      <vt:lpstr>Concept 3.1</vt:lpstr>
      <vt:lpstr>Concept 3.1</vt:lpstr>
      <vt:lpstr>Concept 3.1</vt:lpstr>
      <vt:lpstr>Concept 3.1</vt:lpstr>
      <vt:lpstr>Concept 3.1</vt:lpstr>
      <vt:lpstr>Silk Production in China</vt:lpstr>
      <vt:lpstr>Concept 3.1</vt:lpstr>
      <vt:lpstr>Concept 3.1</vt:lpstr>
      <vt:lpstr>Concept 3.1</vt:lpstr>
      <vt:lpstr>Empires and Trade</vt:lpstr>
      <vt:lpstr>Empires and Trade</vt:lpstr>
      <vt:lpstr>Empires and Trade</vt:lpstr>
      <vt:lpstr>Empires and Trade</vt:lpstr>
      <vt:lpstr>Concept 3.1</vt:lpstr>
      <vt:lpstr>The Vikings</vt:lpstr>
      <vt:lpstr>Concept 3.1</vt:lpstr>
      <vt:lpstr>Concept 3.1</vt:lpstr>
      <vt:lpstr>Concept 3.1</vt:lpstr>
      <vt:lpstr>Concept 3.1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World History</dc:title>
  <dc:creator>00, 00</dc:creator>
  <cp:lastModifiedBy>00, 00</cp:lastModifiedBy>
  <cp:revision>9</cp:revision>
  <dcterms:created xsi:type="dcterms:W3CDTF">2016-10-20T18:24:15Z</dcterms:created>
  <dcterms:modified xsi:type="dcterms:W3CDTF">2016-12-14T21:50:11Z</dcterms:modified>
</cp:coreProperties>
</file>